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handoutMasterIdLst>
    <p:handoutMasterId r:id="rId26"/>
  </p:handoutMasterIdLst>
  <p:sldIdLst>
    <p:sldId id="256" r:id="rId5"/>
    <p:sldId id="257" r:id="rId6"/>
    <p:sldId id="270" r:id="rId7"/>
    <p:sldId id="272" r:id="rId8"/>
    <p:sldId id="271" r:id="rId9"/>
    <p:sldId id="273" r:id="rId10"/>
    <p:sldId id="277" r:id="rId11"/>
    <p:sldId id="280" r:id="rId12"/>
    <p:sldId id="275" r:id="rId13"/>
    <p:sldId id="287" r:id="rId14"/>
    <p:sldId id="288" r:id="rId15"/>
    <p:sldId id="274" r:id="rId16"/>
    <p:sldId id="278" r:id="rId17"/>
    <p:sldId id="279" r:id="rId18"/>
    <p:sldId id="281" r:id="rId19"/>
    <p:sldId id="282" r:id="rId20"/>
    <p:sldId id="283" r:id="rId21"/>
    <p:sldId id="284" r:id="rId22"/>
    <p:sldId id="285"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0"/>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84328" autoAdjust="0"/>
  </p:normalViewPr>
  <p:slideViewPr>
    <p:cSldViewPr snapToGrid="0">
      <p:cViewPr varScale="1">
        <p:scale>
          <a:sx n="115" d="100"/>
          <a:sy n="115" d="100"/>
        </p:scale>
        <p:origin x="456" y="192"/>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7/15/20</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7/15/20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sz="1200"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75240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7/15/20</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7/15/20</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7/15/20</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7/15/20</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7/15/20</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7/15/20</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m/therecorder/2020/04/07/tips-for-successful-mediations-using-zoom-videoconferencing/" TargetMode="External"/><Relationship Id="rId2" Type="http://schemas.openxmlformats.org/officeDocument/2006/relationships/hyperlink" Target="https://www.lexology.com/library/detail.aspx?g=3ef2fe96-2703-4599-8b99-79aaafdc322b" TargetMode="External"/><Relationship Id="rId1" Type="http://schemas.openxmlformats.org/officeDocument/2006/relationships/slideLayout" Target="../slideLayouts/slideLayout12.xml"/><Relationship Id="rId6" Type="http://schemas.openxmlformats.org/officeDocument/2006/relationships/hyperlink" Target="https://cba-cle.zoom.us/rec/play/75B4f72t-zw3GtLH5QSDAv9_W47uKfmshCYe_PsLmU3hBnVRM1Sib7sbYetxkp72Cm4f9Mk3LTuWlkrf?continueMode=true&amp;_x_zm_rtaid=bMZTl9GWTtuBBgJT_id26g.1591624834647.8c17f0b0f57483d2aac0911c93d94497&amp;_x_zm_rhtaid=417" TargetMode="External"/><Relationship Id="rId5" Type="http://schemas.openxmlformats.org/officeDocument/2006/relationships/hyperlink" Target="https://www.nccourts.gov/assets/inline-files/ODR-Article-from-SC-mediators.v2.pdf?SBKYGErzVejtH09dVyeAEjmlL1pBxjJW" TargetMode="External"/><Relationship Id="rId4" Type="http://schemas.openxmlformats.org/officeDocument/2006/relationships/hyperlink" Target="https://planetdepos.com/how-to-prepare-for-a-virtual-medi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eoplemattersglobal.com/about-u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746341" y="603900"/>
            <a:ext cx="10572000" cy="1193761"/>
          </a:xfrm>
        </p:spPr>
        <p:txBody>
          <a:bodyPr/>
          <a:lstStyle/>
          <a:p>
            <a:r>
              <a:rPr lang="en-US" b="1" dirty="0"/>
              <a:t>Your Microphone is Muted:</a:t>
            </a:r>
            <a:endParaRPr lang="en-US" sz="4500" b="0" dirty="0"/>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3366183" y="5024613"/>
            <a:ext cx="8113853" cy="1595183"/>
          </a:xfrm>
        </p:spPr>
        <p:txBody>
          <a:bodyPr>
            <a:normAutofit/>
          </a:bodyPr>
          <a:lstStyle/>
          <a:p>
            <a:pPr algn="r"/>
            <a:r>
              <a:rPr lang="en-US" sz="1800" b="1" dirty="0"/>
              <a:t>July 16, 2020 FFA Presentation  </a:t>
            </a:r>
          </a:p>
          <a:p>
            <a:pPr algn="r"/>
            <a:r>
              <a:rPr lang="en-US" sz="1800" dirty="0"/>
              <a:t>Honorable S. Kato Crews, U.S. District Court for Colorado</a:t>
            </a:r>
          </a:p>
          <a:p>
            <a:pPr algn="r"/>
            <a:r>
              <a:rPr lang="en-US" sz="1800" dirty="0"/>
              <a:t>Dipak Patel, Esq., </a:t>
            </a:r>
            <a:r>
              <a:rPr lang="en-US" sz="1800" dirty="0" err="1"/>
              <a:t>Ciancio</a:t>
            </a:r>
            <a:r>
              <a:rPr lang="en-US" sz="1800" dirty="0"/>
              <a:t> </a:t>
            </a:r>
            <a:r>
              <a:rPr lang="en-US" sz="1800" dirty="0" err="1"/>
              <a:t>Ciancio</a:t>
            </a:r>
            <a:r>
              <a:rPr lang="en-US" sz="1800" dirty="0"/>
              <a:t> Brown, P.C.</a:t>
            </a:r>
          </a:p>
          <a:p>
            <a:pPr algn="r"/>
            <a:r>
              <a:rPr lang="en-US" sz="1800" dirty="0"/>
              <a:t>Deborah Yim, Esq., Primera Law Group, LLC</a:t>
            </a:r>
          </a:p>
        </p:txBody>
      </p:sp>
      <p:pic>
        <p:nvPicPr>
          <p:cNvPr id="1026" name="Picture 1" descr="signature_630095475">
            <a:extLst>
              <a:ext uri="{FF2B5EF4-FFF2-40B4-BE49-F238E27FC236}">
                <a16:creationId xmlns:a16="http://schemas.microsoft.com/office/drawing/2014/main" id="{233F89E9-56CC-4B6B-9185-220A424F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11" y="5280846"/>
            <a:ext cx="1558142" cy="108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4CC42CD-09EF-4B15-BD11-231B02889B14}"/>
              </a:ext>
            </a:extLst>
          </p:cNvPr>
          <p:cNvPicPr>
            <a:picLocks noChangeAspect="1"/>
          </p:cNvPicPr>
          <p:nvPr/>
        </p:nvPicPr>
        <p:blipFill>
          <a:blip r:embed="rId4"/>
          <a:stretch>
            <a:fillRect/>
          </a:stretch>
        </p:blipFill>
        <p:spPr>
          <a:xfrm>
            <a:off x="4577746" y="1897159"/>
            <a:ext cx="2444061" cy="1531841"/>
          </a:xfrm>
          <a:prstGeom prst="rect">
            <a:avLst/>
          </a:prstGeom>
        </p:spPr>
      </p:pic>
      <p:sp>
        <p:nvSpPr>
          <p:cNvPr id="9" name="Title 1">
            <a:extLst>
              <a:ext uri="{FF2B5EF4-FFF2-40B4-BE49-F238E27FC236}">
                <a16:creationId xmlns:a16="http://schemas.microsoft.com/office/drawing/2014/main" id="{31E4B631-182C-4ABA-9C3E-10DFBB06A2F9}"/>
              </a:ext>
            </a:extLst>
          </p:cNvPr>
          <p:cNvSpPr txBox="1">
            <a:spLocks/>
          </p:cNvSpPr>
          <p:nvPr/>
        </p:nvSpPr>
        <p:spPr bwMode="black">
          <a:xfrm>
            <a:off x="92597" y="3527385"/>
            <a:ext cx="12099403" cy="1193761"/>
          </a:xfrm>
          <a:prstGeom prst="rect">
            <a:avLst/>
          </a:prstGeom>
          <a:effectLst/>
        </p:spPr>
        <p:txBody>
          <a:bodyPr vert="horz" lIns="91440" tIns="45720" rIns="91440" bIns="45720" rtlCol="0" anchor="ctr" anchorCtr="0">
            <a:noAutofit/>
          </a:bodyPr>
          <a:lstStyle>
            <a:lvl1pPr algn="ctr" defTabSz="457200" rtl="0" eaLnBrk="1" latinLnBrk="0" hangingPunct="1">
              <a:spcBef>
                <a:spcPct val="0"/>
              </a:spcBef>
              <a:buNone/>
              <a:defRPr sz="5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Navigating Virtual Settlement Conferences</a:t>
            </a:r>
            <a:endParaRPr lang="en-US" sz="4000" dirty="0"/>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288587" y="2271647"/>
            <a:ext cx="8371560" cy="4424385"/>
          </a:xfrm>
        </p:spPr>
        <p:txBody>
          <a:bodyPr>
            <a:normAutofit fontScale="32500" lnSpcReduction="20000"/>
          </a:bodyPr>
          <a:lstStyle/>
          <a:p>
            <a:pPr>
              <a:buFont typeface="Wingdings" panose="05000000000000000000" pitchFamily="2" charset="2"/>
              <a:buChar char="Ø"/>
            </a:pPr>
            <a:r>
              <a:rPr lang="en-US" sz="5800" dirty="0"/>
              <a:t>Use “rename” function to change what’s displayed for client name (e.g., “Johnny’s iPhone” vs. “John Smith”)</a:t>
            </a:r>
          </a:p>
          <a:p>
            <a:pPr>
              <a:buFont typeface="Wingdings" panose="05000000000000000000" pitchFamily="2" charset="2"/>
              <a:buChar char="Ø"/>
            </a:pPr>
            <a:r>
              <a:rPr lang="en-US" sz="5800" dirty="0"/>
              <a:t>Use of “gallery view” versus “speaker view”</a:t>
            </a:r>
          </a:p>
          <a:p>
            <a:pPr>
              <a:buFont typeface="Wingdings" panose="05000000000000000000" pitchFamily="2" charset="2"/>
              <a:buChar char="Ø"/>
            </a:pPr>
            <a:r>
              <a:rPr lang="en-US" sz="5800" dirty="0"/>
              <a:t>Understanding use of breakout rooms versus main meeting room</a:t>
            </a:r>
          </a:p>
          <a:p>
            <a:pPr>
              <a:buFont typeface="Wingdings" panose="05000000000000000000" pitchFamily="2" charset="2"/>
              <a:buChar char="Ø"/>
            </a:pPr>
            <a:r>
              <a:rPr lang="en-US" sz="5800" dirty="0"/>
              <a:t>Importance of mute button</a:t>
            </a:r>
          </a:p>
          <a:p>
            <a:pPr lvl="1">
              <a:buFont typeface="Wingdings" panose="05000000000000000000" pitchFamily="2" charset="2"/>
              <a:buChar char="Ø"/>
            </a:pPr>
            <a:r>
              <a:rPr lang="en-US" sz="5800" dirty="0"/>
              <a:t>If you are in same room as client and using two separate devices, mute one to avoid annoying sound feedback.  </a:t>
            </a:r>
          </a:p>
          <a:p>
            <a:pPr>
              <a:buFont typeface="Wingdings" panose="05000000000000000000" pitchFamily="2" charset="2"/>
              <a:buChar char="Ø"/>
            </a:pPr>
            <a:r>
              <a:rPr lang="en-US" sz="5800" dirty="0"/>
              <a:t>Camera positioning</a:t>
            </a:r>
          </a:p>
          <a:p>
            <a:pPr>
              <a:buFont typeface="Wingdings" panose="05000000000000000000" pitchFamily="2" charset="2"/>
              <a:buChar char="Ø"/>
            </a:pPr>
            <a:r>
              <a:rPr lang="en-US" sz="5800" dirty="0"/>
              <a:t>Understand facial expressions will be seen by everyone in gallery view – be careful</a:t>
            </a:r>
          </a:p>
          <a:p>
            <a:pPr>
              <a:buFont typeface="Wingdings" panose="05000000000000000000" pitchFamily="2" charset="2"/>
              <a:buChar char="Ø"/>
            </a:pPr>
            <a:r>
              <a:rPr lang="en-US" sz="5800" dirty="0"/>
              <a:t>Dress code: consider if your full body will be shown</a:t>
            </a:r>
          </a:p>
        </p:txBody>
      </p:sp>
      <p:pic>
        <p:nvPicPr>
          <p:cNvPr id="1032" name="Picture 8" descr="Working it out online: Mediation goes digital amid COVID-19 - The ...">
            <a:extLst>
              <a:ext uri="{FF2B5EF4-FFF2-40B4-BE49-F238E27FC236}">
                <a16:creationId xmlns:a16="http://schemas.microsoft.com/office/drawing/2014/main" id="{C06F0D36-B0DE-4572-A43C-D3102EFEC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405" y="2710395"/>
            <a:ext cx="3014422" cy="258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5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520757" y="2238845"/>
            <a:ext cx="7956648" cy="4268567"/>
          </a:xfrm>
        </p:spPr>
        <p:txBody>
          <a:bodyPr>
            <a:normAutofit/>
          </a:bodyPr>
          <a:lstStyle/>
          <a:p>
            <a:pPr>
              <a:buFont typeface="Wingdings" panose="05000000000000000000" pitchFamily="2" charset="2"/>
              <a:buChar char="Ø"/>
            </a:pPr>
            <a:r>
              <a:rPr lang="en-US" sz="2000" dirty="0"/>
              <a:t>Discuss use of “raise hand” feature</a:t>
            </a:r>
          </a:p>
          <a:p>
            <a:pPr>
              <a:buFont typeface="Wingdings" panose="05000000000000000000" pitchFamily="2" charset="2"/>
              <a:buChar char="Ø"/>
            </a:pPr>
            <a:r>
              <a:rPr lang="en-US" sz="2000" dirty="0"/>
              <a:t>Chat room is not private!</a:t>
            </a:r>
          </a:p>
          <a:p>
            <a:pPr>
              <a:buFont typeface="Wingdings" panose="05000000000000000000" pitchFamily="2" charset="2"/>
              <a:buChar char="Ø"/>
            </a:pPr>
            <a:r>
              <a:rPr lang="en-US" sz="2000" dirty="0"/>
              <a:t>Agree on how to communicate with each other during videoconference (e.g., cell phone, email, text, Google chat)</a:t>
            </a:r>
          </a:p>
          <a:p>
            <a:pPr>
              <a:buFont typeface="Wingdings" panose="05000000000000000000" pitchFamily="2" charset="2"/>
              <a:buChar char="Ø"/>
            </a:pPr>
            <a:r>
              <a:rPr lang="en-US" sz="2000" dirty="0"/>
              <a:t>Make sure client gets you all documents for screen sharing (attorney screen shares instead of client to avoid accidental over-sharing)</a:t>
            </a:r>
          </a:p>
          <a:p>
            <a:pPr>
              <a:buFont typeface="Wingdings" panose="05000000000000000000" pitchFamily="2" charset="2"/>
              <a:buChar char="Ø"/>
            </a:pPr>
            <a:r>
              <a:rPr lang="en-US" sz="2000" dirty="0"/>
              <a:t>Make sure client has all items needed to be comfortable including water, </a:t>
            </a:r>
            <a:r>
              <a:rPr lang="en-US" sz="2000" dirty="0" err="1"/>
              <a:t>kleenex</a:t>
            </a:r>
            <a:r>
              <a:rPr lang="en-US" sz="2000" dirty="0"/>
              <a:t>, etc.</a:t>
            </a:r>
          </a:p>
        </p:txBody>
      </p:sp>
      <p:pic>
        <p:nvPicPr>
          <p:cNvPr id="2052" name="Picture 4" descr="Wisconsin Lawyer: Solutions Tough Conversations: When Medicaid ...">
            <a:extLst>
              <a:ext uri="{FF2B5EF4-FFF2-40B4-BE49-F238E27FC236}">
                <a16:creationId xmlns:a16="http://schemas.microsoft.com/office/drawing/2014/main" id="{67167DFE-3199-46DD-9FF0-B8D87B8F1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062" y="2626123"/>
            <a:ext cx="3255653" cy="177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22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817718" y="2314938"/>
            <a:ext cx="8154364" cy="4149523"/>
          </a:xfrm>
        </p:spPr>
        <p:txBody>
          <a:bodyPr>
            <a:normAutofit fontScale="85000" lnSpcReduction="10000"/>
          </a:bodyPr>
          <a:lstStyle/>
          <a:p>
            <a:pPr>
              <a:buFont typeface="Wingdings" panose="05000000000000000000" pitchFamily="2" charset="2"/>
              <a:buChar char="q"/>
            </a:pPr>
            <a:r>
              <a:rPr lang="en-US" sz="3400" b="1" dirty="0"/>
              <a:t>Preparing yourself</a:t>
            </a:r>
          </a:p>
          <a:p>
            <a:pPr lvl="1">
              <a:buFont typeface="Wingdings" panose="05000000000000000000" pitchFamily="2" charset="2"/>
              <a:buChar char="q"/>
            </a:pPr>
            <a:r>
              <a:rPr lang="en-US" sz="2700" dirty="0"/>
              <a:t>Review virtual platform’s terms of service and policies such as re: privacy</a:t>
            </a:r>
          </a:p>
          <a:p>
            <a:pPr lvl="1">
              <a:buFont typeface="Wingdings" panose="05000000000000000000" pitchFamily="2" charset="2"/>
              <a:buChar char="q"/>
            </a:pPr>
            <a:r>
              <a:rPr lang="en-US" sz="2700" dirty="0"/>
              <a:t>Ensure you follow all the above re videoconferencing logistics &amp; etiquette</a:t>
            </a:r>
          </a:p>
          <a:p>
            <a:pPr lvl="1">
              <a:buFont typeface="Wingdings" panose="05000000000000000000" pitchFamily="2" charset="2"/>
              <a:buChar char="q"/>
            </a:pPr>
            <a:r>
              <a:rPr lang="en-US" sz="2700" dirty="0"/>
              <a:t>Consider using two computers to avoid toggling between note-taking/research &amp; minimizing video platform</a:t>
            </a:r>
          </a:p>
          <a:p>
            <a:pPr lvl="1">
              <a:buFont typeface="Wingdings" panose="05000000000000000000" pitchFamily="2" charset="2"/>
              <a:buChar char="q"/>
            </a:pPr>
            <a:r>
              <a:rPr lang="en-US" sz="2700" dirty="0"/>
              <a:t>Have all documents for screen sharing ready to go</a:t>
            </a:r>
          </a:p>
          <a:p>
            <a:pPr lvl="1">
              <a:buFont typeface="Wingdings" panose="05000000000000000000" pitchFamily="2" charset="2"/>
              <a:buChar char="q"/>
            </a:pPr>
            <a:r>
              <a:rPr lang="en-US" sz="2700" dirty="0"/>
              <a:t>Have draft settlement agreement template ready</a:t>
            </a:r>
            <a:endParaRPr lang="en-US" sz="700" dirty="0"/>
          </a:p>
          <a:p>
            <a:pPr lvl="1"/>
            <a:endParaRPr lang="en-US" sz="700" dirty="0"/>
          </a:p>
        </p:txBody>
      </p:sp>
      <p:pic>
        <p:nvPicPr>
          <p:cNvPr id="2056" name="Picture 8" descr="Supreme Court OKs seizure of attorney's client files – Minnesota ...">
            <a:extLst>
              <a:ext uri="{FF2B5EF4-FFF2-40B4-BE49-F238E27FC236}">
                <a16:creationId xmlns:a16="http://schemas.microsoft.com/office/drawing/2014/main" id="{3F6E3335-4124-4A7C-A6A4-690B4319D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97" y="3371485"/>
            <a:ext cx="3418943" cy="181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6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818712" y="2610091"/>
            <a:ext cx="7381951" cy="4027990"/>
          </a:xfrm>
        </p:spPr>
        <p:txBody>
          <a:bodyPr>
            <a:normAutofit lnSpcReduction="10000"/>
          </a:bodyPr>
          <a:lstStyle/>
          <a:p>
            <a:pPr marL="0" indent="0">
              <a:buNone/>
            </a:pPr>
            <a:r>
              <a:rPr lang="en-US" sz="2800" b="1" dirty="0">
                <a:solidFill>
                  <a:schemeClr val="accent5">
                    <a:lumMod val="75000"/>
                  </a:schemeClr>
                </a:solidFill>
              </a:rPr>
              <a:t>During Mediation</a:t>
            </a:r>
          </a:p>
          <a:p>
            <a:r>
              <a:rPr lang="en-US" sz="2600" dirty="0"/>
              <a:t>Ensure all privacy/confidentiality rules are being observed. </a:t>
            </a:r>
          </a:p>
          <a:p>
            <a:r>
              <a:rPr lang="en-US" sz="2600" dirty="0"/>
              <a:t>Downtime</a:t>
            </a:r>
          </a:p>
          <a:p>
            <a:pPr lvl="1">
              <a:buFont typeface="Wingdings" panose="05000000000000000000" pitchFamily="2" charset="2"/>
              <a:buChar char="Ø"/>
            </a:pPr>
            <a:r>
              <a:rPr lang="en-US" sz="2400" dirty="0"/>
              <a:t>Ensure client takes breaks</a:t>
            </a:r>
          </a:p>
          <a:p>
            <a:pPr lvl="1">
              <a:buFont typeface="Wingdings" panose="05000000000000000000" pitchFamily="2" charset="2"/>
              <a:buChar char="Ø"/>
            </a:pPr>
            <a:r>
              <a:rPr lang="en-US" sz="2400" dirty="0"/>
              <a:t>Open up separate Zoom room for discussions with client if no breakout rooms</a:t>
            </a:r>
          </a:p>
          <a:p>
            <a:pPr lvl="1">
              <a:buFont typeface="Wingdings" panose="05000000000000000000" pitchFamily="2" charset="2"/>
              <a:buChar char="Ø"/>
            </a:pPr>
            <a:r>
              <a:rPr lang="en-US" sz="2400" dirty="0"/>
              <a:t>Use a white board to go over numbers &amp; calculations</a:t>
            </a:r>
          </a:p>
          <a:p>
            <a:pPr lvl="1">
              <a:buFont typeface="Wingdings" panose="05000000000000000000" pitchFamily="2" charset="2"/>
              <a:buChar char="q"/>
            </a:pPr>
            <a:endParaRPr lang="en-US" dirty="0"/>
          </a:p>
          <a:p>
            <a:pPr lvl="1"/>
            <a:endParaRPr lang="en-US" dirty="0"/>
          </a:p>
        </p:txBody>
      </p:sp>
      <p:pic>
        <p:nvPicPr>
          <p:cNvPr id="6146" name="Picture 2" descr="Myths About Mediation - Julius &amp; White Law">
            <a:extLst>
              <a:ext uri="{FF2B5EF4-FFF2-40B4-BE49-F238E27FC236}">
                <a16:creationId xmlns:a16="http://schemas.microsoft.com/office/drawing/2014/main" id="{FA850305-8B68-4860-AAE9-13B9BAC72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588" y="2176039"/>
            <a:ext cx="3599727" cy="359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53028" y="2401747"/>
            <a:ext cx="7384648" cy="4236334"/>
          </a:xfrm>
        </p:spPr>
        <p:txBody>
          <a:bodyPr>
            <a:normAutofit/>
          </a:bodyPr>
          <a:lstStyle/>
          <a:p>
            <a:r>
              <a:rPr lang="en-US" sz="2600" dirty="0"/>
              <a:t>Finalizing settlement</a:t>
            </a:r>
          </a:p>
          <a:p>
            <a:pPr lvl="1">
              <a:buFont typeface="Wingdings" panose="05000000000000000000" pitchFamily="2" charset="2"/>
              <a:buChar char="Ø"/>
            </a:pPr>
            <a:r>
              <a:rPr lang="en-US" sz="2400" dirty="0"/>
              <a:t>Benefit of same day execution of agreement</a:t>
            </a:r>
          </a:p>
          <a:p>
            <a:pPr lvl="1">
              <a:buFont typeface="Wingdings" panose="05000000000000000000" pitchFamily="2" charset="2"/>
              <a:buChar char="Ø"/>
            </a:pPr>
            <a:r>
              <a:rPr lang="en-US" sz="2400" dirty="0"/>
              <a:t>Consider DocuSign for efficiency</a:t>
            </a:r>
          </a:p>
          <a:p>
            <a:pPr lvl="1">
              <a:buFont typeface="Wingdings" panose="05000000000000000000" pitchFamily="2" charset="2"/>
              <a:buChar char="Ø"/>
            </a:pPr>
            <a:r>
              <a:rPr lang="en-US" sz="2400" dirty="0"/>
              <a:t>Screen share agreement, redline at same time &amp; go over terms with client</a:t>
            </a:r>
          </a:p>
          <a:p>
            <a:pPr lvl="1">
              <a:buFont typeface="Wingdings" panose="05000000000000000000" pitchFamily="2" charset="2"/>
              <a:buChar char="q"/>
            </a:pPr>
            <a:endParaRPr lang="en-US" dirty="0"/>
          </a:p>
          <a:p>
            <a:pPr lvl="1"/>
            <a:endParaRPr lang="en-US" dirty="0"/>
          </a:p>
        </p:txBody>
      </p:sp>
      <p:pic>
        <p:nvPicPr>
          <p:cNvPr id="5122" name="Picture 2" descr="Common Mistakes to Avoid in Your Marital Settlement Agreement ...">
            <a:extLst>
              <a:ext uri="{FF2B5EF4-FFF2-40B4-BE49-F238E27FC236}">
                <a16:creationId xmlns:a16="http://schemas.microsoft.com/office/drawing/2014/main" id="{2B77827D-CC64-4E01-9AFA-C525419FC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423" y="2797616"/>
            <a:ext cx="3719557" cy="247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8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Ethical Considerations</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81964" y="2789500"/>
            <a:ext cx="11308465" cy="3831220"/>
          </a:xfrm>
        </p:spPr>
        <p:txBody>
          <a:bodyPr>
            <a:normAutofit fontScale="55000" lnSpcReduction="20000"/>
          </a:bodyPr>
          <a:lstStyle/>
          <a:p>
            <a:pPr marL="914400" indent="-457200" rtl="0">
              <a:spcBef>
                <a:spcPts val="0"/>
              </a:spcBef>
              <a:spcAft>
                <a:spcPts val="0"/>
              </a:spcAft>
              <a:buFont typeface="Wingdings" panose="05000000000000000000" pitchFamily="2" charset="2"/>
              <a:buChar char="ü"/>
            </a:pPr>
            <a:r>
              <a:rPr lang="en-US" sz="3600" b="1" i="0" u="none" strike="noStrike" dirty="0" err="1">
                <a:solidFill>
                  <a:srgbClr val="000000"/>
                </a:solidFill>
                <a:effectLst/>
                <a:latin typeface="+mj-lt"/>
              </a:rPr>
              <a:t>Colo.RPC</a:t>
            </a:r>
            <a:r>
              <a:rPr lang="en-US" sz="3600" b="1" i="0" u="none" strike="noStrike" dirty="0">
                <a:solidFill>
                  <a:srgbClr val="000000"/>
                </a:solidFill>
                <a:effectLst/>
                <a:latin typeface="+mj-lt"/>
              </a:rPr>
              <a:t> 1.2(a) re: authority to settle</a:t>
            </a:r>
            <a:endParaRPr lang="en-US" sz="3600" b="1" dirty="0">
              <a:latin typeface="+mj-lt"/>
            </a:endParaRPr>
          </a:p>
          <a:p>
            <a:pPr marL="914400" indent="-457200" rtl="0">
              <a:spcBef>
                <a:spcPts val="0"/>
              </a:spcBef>
              <a:spcAft>
                <a:spcPts val="0"/>
              </a:spcAft>
              <a:buFont typeface="Wingdings" panose="05000000000000000000" pitchFamily="2" charset="2"/>
              <a:buChar char="ü"/>
            </a:pPr>
            <a:endParaRPr lang="en-US" sz="3600" b="1" i="0" u="none" strike="noStrike" dirty="0">
              <a:solidFill>
                <a:srgbClr val="000000"/>
              </a:solidFill>
              <a:effectLst/>
              <a:latin typeface="+mj-lt"/>
            </a:endParaRPr>
          </a:p>
          <a:p>
            <a:pPr marL="457200" indent="0" rtl="0">
              <a:spcBef>
                <a:spcPts val="0"/>
              </a:spcBef>
              <a:spcAft>
                <a:spcPts val="0"/>
              </a:spcAft>
              <a:buNone/>
            </a:pPr>
            <a:r>
              <a:rPr lang="en-US" sz="3600" b="0" i="0" u="none" strike="noStrike" dirty="0">
                <a:solidFill>
                  <a:srgbClr val="000000"/>
                </a:solidFill>
                <a:effectLst/>
                <a:latin typeface="+mj-lt"/>
              </a:rPr>
              <a:t>“A lawyer shall abide by a client's decision whether to settle a matter.”</a:t>
            </a:r>
          </a:p>
          <a:p>
            <a:pPr marL="457200" indent="0" rtl="0">
              <a:spcBef>
                <a:spcPts val="0"/>
              </a:spcBef>
              <a:spcAft>
                <a:spcPts val="0"/>
              </a:spcAft>
              <a:buNone/>
            </a:pPr>
            <a:endParaRPr lang="en-US" sz="3600" dirty="0">
              <a:solidFill>
                <a:srgbClr val="000000"/>
              </a:solidFill>
              <a:latin typeface="+mj-lt"/>
            </a:endParaRPr>
          </a:p>
          <a:p>
            <a:pPr marL="914400" indent="-457200" rtl="0">
              <a:spcBef>
                <a:spcPts val="0"/>
              </a:spcBef>
              <a:spcAft>
                <a:spcPts val="0"/>
              </a:spcAft>
              <a:buFont typeface="Wingdings" panose="05000000000000000000" pitchFamily="2" charset="2"/>
              <a:buChar char="ü"/>
            </a:pPr>
            <a:r>
              <a:rPr lang="en-US" sz="3600" b="1" i="0" u="none" strike="noStrike" dirty="0" err="1">
                <a:solidFill>
                  <a:srgbClr val="000000"/>
                </a:solidFill>
                <a:effectLst/>
                <a:latin typeface="+mj-lt"/>
              </a:rPr>
              <a:t>Colo.RPC</a:t>
            </a:r>
            <a:r>
              <a:rPr lang="en-US" sz="3600" b="1" i="0" u="none" strike="noStrike" dirty="0">
                <a:solidFill>
                  <a:srgbClr val="000000"/>
                </a:solidFill>
                <a:effectLst/>
                <a:latin typeface="+mj-lt"/>
              </a:rPr>
              <a:t> 1.4 re: communication</a:t>
            </a:r>
            <a:endParaRPr lang="en-US" sz="3600" b="1" dirty="0">
              <a:effectLst/>
              <a:latin typeface="+mj-lt"/>
            </a:endParaRPr>
          </a:p>
          <a:p>
            <a:pPr marL="457200" indent="0" rtl="0">
              <a:spcBef>
                <a:spcPts val="0"/>
              </a:spcBef>
              <a:spcAft>
                <a:spcPts val="0"/>
              </a:spcAft>
              <a:buNone/>
            </a:pPr>
            <a:endParaRPr lang="en-US" sz="3600" dirty="0">
              <a:solidFill>
                <a:srgbClr val="000000"/>
              </a:solidFill>
              <a:latin typeface="+mj-lt"/>
            </a:endParaRPr>
          </a:p>
          <a:p>
            <a:pPr marL="457200" indent="0" rtl="0">
              <a:spcBef>
                <a:spcPts val="0"/>
              </a:spcBef>
              <a:spcAft>
                <a:spcPts val="0"/>
              </a:spcAft>
              <a:buNone/>
            </a:pPr>
            <a:r>
              <a:rPr lang="en-US" sz="3600" b="0" i="0" u="none" strike="noStrike" dirty="0">
                <a:solidFill>
                  <a:srgbClr val="000000"/>
                </a:solidFill>
                <a:effectLst/>
                <a:latin typeface="+mj-lt"/>
              </a:rPr>
              <a:t>Comment [2]: “[A] lawyer who receives from opposing counsel an offer of settlement in a civil controversy . . . must promptly inform the client of its substance unless the client has previously indicated that the proposal will be acceptable or unacceptable or has authorized the lawyer to accept or to reject the offer.”</a:t>
            </a:r>
            <a:endParaRPr lang="en-US" sz="3600" b="0" dirty="0">
              <a:effectLst/>
              <a:latin typeface="+mj-lt"/>
            </a:endParaRPr>
          </a:p>
          <a:p>
            <a:pPr marL="457200" indent="0" rtl="0">
              <a:spcBef>
                <a:spcPts val="0"/>
              </a:spcBef>
              <a:spcAft>
                <a:spcPts val="0"/>
              </a:spcAft>
              <a:buNone/>
            </a:pPr>
            <a:endParaRPr lang="en-US" sz="3600" dirty="0">
              <a:solidFill>
                <a:srgbClr val="000000"/>
              </a:solidFill>
              <a:latin typeface="+mj-lt"/>
            </a:endParaRPr>
          </a:p>
          <a:p>
            <a:pPr marL="457200" indent="0" rtl="0">
              <a:spcBef>
                <a:spcPts val="0"/>
              </a:spcBef>
              <a:spcAft>
                <a:spcPts val="0"/>
              </a:spcAft>
              <a:buNone/>
            </a:pPr>
            <a:r>
              <a:rPr lang="en-US" sz="3600" b="0" i="0" u="none" strike="noStrike" dirty="0">
                <a:solidFill>
                  <a:srgbClr val="000000"/>
                </a:solidFill>
                <a:effectLst/>
                <a:latin typeface="+mj-lt"/>
              </a:rPr>
              <a:t>Comment [5]: “[W]hen there is time to explain a proposal made in a negotiation, the lawyer should review all important provisions with the client before proceeding to an agreement.”</a:t>
            </a:r>
            <a:endParaRPr lang="en-US" sz="3600" dirty="0">
              <a:latin typeface="+mj-lt"/>
            </a:endParaRPr>
          </a:p>
          <a:p>
            <a:pPr lvl="1"/>
            <a:endParaRPr lang="en-US" dirty="0"/>
          </a:p>
        </p:txBody>
      </p:sp>
      <p:sp>
        <p:nvSpPr>
          <p:cNvPr id="4" name="TextBox 3">
            <a:extLst>
              <a:ext uri="{FF2B5EF4-FFF2-40B4-BE49-F238E27FC236}">
                <a16:creationId xmlns:a16="http://schemas.microsoft.com/office/drawing/2014/main" id="{8CB60C5E-B8B1-43DD-ACB1-5B2B1B17DCAC}"/>
              </a:ext>
            </a:extLst>
          </p:cNvPr>
          <p:cNvSpPr txBox="1"/>
          <p:nvPr/>
        </p:nvSpPr>
        <p:spPr>
          <a:xfrm>
            <a:off x="465765" y="2252071"/>
            <a:ext cx="11140861" cy="892552"/>
          </a:xfrm>
          <a:prstGeom prst="rect">
            <a:avLst/>
          </a:prstGeom>
          <a:noFill/>
        </p:spPr>
        <p:txBody>
          <a:bodyPr wrap="square" rtlCol="0">
            <a:spAutoFit/>
          </a:bodyPr>
          <a:lstStyle/>
          <a:p>
            <a:pPr algn="ctr"/>
            <a:r>
              <a:rPr lang="en-US" sz="2800" b="1" i="0" u="none" strike="noStrike" dirty="0">
                <a:solidFill>
                  <a:srgbClr val="6D0000"/>
                </a:solidFill>
                <a:effectLst/>
                <a:latin typeface="+mj-lt"/>
              </a:rPr>
              <a:t>All of the usual ethics rules still apply:</a:t>
            </a:r>
          </a:p>
          <a:p>
            <a:pPr algn="ctr"/>
            <a:endParaRPr lang="en-US" sz="2400" dirty="0"/>
          </a:p>
        </p:txBody>
      </p:sp>
    </p:spTree>
    <p:extLst>
      <p:ext uri="{BB962C8B-B14F-4D97-AF65-F5344CB8AC3E}">
        <p14:creationId xmlns:p14="http://schemas.microsoft.com/office/powerpoint/2010/main" val="231379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Ethical Considerations</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81964" y="2349661"/>
            <a:ext cx="11308465" cy="4271059"/>
          </a:xfrm>
        </p:spPr>
        <p:txBody>
          <a:bodyPr>
            <a:normAutofit lnSpcReduction="10000"/>
          </a:bodyPr>
          <a:lstStyle/>
          <a:p>
            <a:pPr marR="0" lvl="0">
              <a:lnSpc>
                <a:spcPct val="107000"/>
              </a:lnSpc>
              <a:spcBef>
                <a:spcPts val="0"/>
              </a:spcBef>
              <a:spcAft>
                <a:spcPts val="800"/>
              </a:spcAft>
              <a:buFont typeface="Wingdings" panose="05000000000000000000" pitchFamily="2" charset="2"/>
              <a:buChar char="ü"/>
              <a:tabLst>
                <a:tab pos="457200" algn="l"/>
              </a:tabLst>
            </a:pPr>
            <a:r>
              <a:rPr lang="en-US" sz="2000" b="1" dirty="0" err="1">
                <a:ea typeface="Calibri" panose="020F0502020204030204" pitchFamily="34" charset="0"/>
                <a:cs typeface="Times New Roman" panose="02020603050405020304" pitchFamily="18" charset="0"/>
              </a:rPr>
              <a:t>C</a:t>
            </a:r>
            <a:r>
              <a:rPr lang="en-US" sz="2000" b="1" dirty="0" err="1">
                <a:effectLst/>
                <a:ea typeface="Calibri" panose="020F0502020204030204" pitchFamily="34" charset="0"/>
                <a:cs typeface="Times New Roman" panose="02020603050405020304" pitchFamily="18" charset="0"/>
              </a:rPr>
              <a:t>olo.RPC</a:t>
            </a:r>
            <a:r>
              <a:rPr lang="en-US" sz="2000" b="1" dirty="0">
                <a:effectLst/>
                <a:ea typeface="Calibri" panose="020F0502020204030204" pitchFamily="34" charset="0"/>
                <a:cs typeface="Times New Roman" panose="02020603050405020304" pitchFamily="18" charset="0"/>
              </a:rPr>
              <a:t> 1.6(a) re: confidentiality</a:t>
            </a:r>
          </a:p>
          <a:p>
            <a:pPr marL="0" marR="0" lvl="0" indent="0">
              <a:lnSpc>
                <a:spcPct val="107000"/>
              </a:lnSpc>
              <a:spcBef>
                <a:spcPts val="0"/>
              </a:spcBef>
              <a:spcAft>
                <a:spcPts val="800"/>
              </a:spcAft>
              <a:buNone/>
              <a:tabLst>
                <a:tab pos="457200" algn="l"/>
              </a:tabLst>
            </a:pPr>
            <a:r>
              <a:rPr lang="en-US" sz="2000" dirty="0">
                <a:effectLst/>
                <a:ea typeface="Calibri" panose="020F0502020204030204" pitchFamily="34" charset="0"/>
                <a:cs typeface="Times New Roman" panose="02020603050405020304" pitchFamily="18" charset="0"/>
              </a:rPr>
              <a:t>“A lawyer shall not reveal information relating to the representation of a client unless the client gives informed consent, the disclosure is impliedly authorized in order to carry out the representation, or the disclosure is permitted by paragraph (b) [allowing a lawyer to reveal information when the lawyer reasonably believes it is necessary to prevent death or substantial bodily harm, fraud, or to comply with law or a court order].”</a:t>
            </a:r>
          </a:p>
          <a:p>
            <a:pPr marR="0" lvl="0">
              <a:lnSpc>
                <a:spcPct val="107000"/>
              </a:lnSpc>
              <a:spcBef>
                <a:spcPts val="0"/>
              </a:spcBef>
              <a:spcAft>
                <a:spcPts val="800"/>
              </a:spcAft>
              <a:buFont typeface="Wingdings" panose="05000000000000000000" pitchFamily="2" charset="2"/>
              <a:buChar char="ü"/>
              <a:tabLst>
                <a:tab pos="457200" algn="l"/>
              </a:tabLst>
            </a:pPr>
            <a:r>
              <a:rPr lang="en-US" sz="2000" b="1" dirty="0" err="1">
                <a:effectLst/>
                <a:ea typeface="Calibri" panose="020F0502020204030204" pitchFamily="34" charset="0"/>
                <a:cs typeface="Times New Roman" panose="02020603050405020304" pitchFamily="18" charset="0"/>
              </a:rPr>
              <a:t>Colo.RPC</a:t>
            </a:r>
            <a:r>
              <a:rPr lang="en-US" sz="2000" b="1" dirty="0">
                <a:effectLst/>
                <a:ea typeface="Calibri" panose="020F0502020204030204" pitchFamily="34" charset="0"/>
                <a:cs typeface="Times New Roman" panose="02020603050405020304" pitchFamily="18" charset="0"/>
              </a:rPr>
              <a:t> 1.8(g) re: aggregate settlements</a:t>
            </a:r>
          </a:p>
          <a:p>
            <a:pPr marL="0" marR="0" lvl="0" indent="0">
              <a:lnSpc>
                <a:spcPct val="107000"/>
              </a:lnSpc>
              <a:spcBef>
                <a:spcPts val="0"/>
              </a:spcBef>
              <a:spcAft>
                <a:spcPts val="800"/>
              </a:spcAft>
              <a:buNone/>
              <a:tabLst>
                <a:tab pos="457200" algn="l"/>
              </a:tabLst>
            </a:pPr>
            <a:r>
              <a:rPr lang="en-US" sz="2000" dirty="0">
                <a:effectLst/>
                <a:ea typeface="Calibri" panose="020F0502020204030204" pitchFamily="34" charset="0"/>
                <a:cs typeface="Times New Roman" panose="02020603050405020304" pitchFamily="18" charset="0"/>
              </a:rPr>
              <a:t>A lawyer who represents two or more clients shall not participate in making an aggregate settlement of the claims of or against the clients . . . unless each client gives informed consent, in a writing signed by the client. The lawyer's disclosure shall include the existence and nature of all the claims or pleas involved and of the participation of each person in the settlement.”</a:t>
            </a:r>
          </a:p>
          <a:p>
            <a:pPr lvl="1"/>
            <a:endParaRPr lang="en-US" dirty="0"/>
          </a:p>
        </p:txBody>
      </p:sp>
    </p:spTree>
    <p:extLst>
      <p:ext uri="{BB962C8B-B14F-4D97-AF65-F5344CB8AC3E}">
        <p14:creationId xmlns:p14="http://schemas.microsoft.com/office/powerpoint/2010/main" val="158612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Ethical Considerations</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5584786" y="2071868"/>
            <a:ext cx="5862576" cy="4508340"/>
          </a:xfrm>
        </p:spPr>
        <p:txBody>
          <a:bodyPr>
            <a:normAutofit/>
          </a:bodyPr>
          <a:lstStyle/>
          <a:p>
            <a:pPr marR="0" lvl="0">
              <a:lnSpc>
                <a:spcPct val="107000"/>
              </a:lnSpc>
              <a:spcBef>
                <a:spcPts val="0"/>
              </a:spcBef>
              <a:spcAft>
                <a:spcPts val="800"/>
              </a:spcAft>
              <a:buFont typeface="Wingdings" panose="05000000000000000000" pitchFamily="2" charset="2"/>
              <a:buChar char="ü"/>
              <a:tabLst>
                <a:tab pos="457200" algn="l"/>
              </a:tabLst>
            </a:pPr>
            <a:r>
              <a:rPr lang="en-US" sz="2000" b="1" dirty="0" err="1">
                <a:effectLst/>
                <a:latin typeface="+mj-lt"/>
                <a:ea typeface="Calibri" panose="020F0502020204030204" pitchFamily="34" charset="0"/>
                <a:cs typeface="Times New Roman" panose="02020603050405020304" pitchFamily="18" charset="0"/>
              </a:rPr>
              <a:t>Colo.RPC</a:t>
            </a:r>
            <a:r>
              <a:rPr lang="en-US" sz="2000" b="1" dirty="0">
                <a:effectLst/>
                <a:latin typeface="+mj-lt"/>
                <a:ea typeface="Calibri" panose="020F0502020204030204" pitchFamily="34" charset="0"/>
                <a:cs typeface="Times New Roman" panose="02020603050405020304" pitchFamily="18" charset="0"/>
              </a:rPr>
              <a:t> 4.1 re: truthfulness</a:t>
            </a:r>
          </a:p>
          <a:p>
            <a:pPr marL="0" marR="0" lvl="0" indent="0">
              <a:lnSpc>
                <a:spcPct val="107000"/>
              </a:lnSpc>
              <a:spcBef>
                <a:spcPts val="0"/>
              </a:spcBef>
              <a:spcAft>
                <a:spcPts val="800"/>
              </a:spcAft>
              <a:buNone/>
              <a:tabLst>
                <a:tab pos="457200" algn="l"/>
              </a:tabLst>
            </a:pPr>
            <a:r>
              <a:rPr lang="en-US" sz="2000" dirty="0">
                <a:effectLst/>
                <a:latin typeface="+mj-lt"/>
                <a:ea typeface="Calibri" panose="020F0502020204030204" pitchFamily="34" charset="0"/>
                <a:cs typeface="Times New Roman" panose="02020603050405020304" pitchFamily="18" charset="0"/>
              </a:rPr>
              <a:t>“In the course of representing a client a lawyer shall not knowingly: (a) make a false statement of material fact or law to a third person; or (b) fail to disclose a material fact to a third person when disclosure is necessary to avoid assisting a criminal or fraudulent act by a client, unless disclosure is prohibited by Rule 1.6.”</a:t>
            </a:r>
          </a:p>
        </p:txBody>
      </p:sp>
      <p:pic>
        <p:nvPicPr>
          <p:cNvPr id="7170" name="Picture 2" descr="When can something be called the Truth? | by Anand Damani ...">
            <a:extLst>
              <a:ext uri="{FF2B5EF4-FFF2-40B4-BE49-F238E27FC236}">
                <a16:creationId xmlns:a16="http://schemas.microsoft.com/office/drawing/2014/main" id="{AE155120-838F-4DE1-8B79-DA0CDCD70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77" y="2839053"/>
            <a:ext cx="4366873" cy="245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4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Ethical Considerations</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81964" y="2789500"/>
            <a:ext cx="11308465" cy="3831220"/>
          </a:xfrm>
        </p:spPr>
        <p:txBody>
          <a:bodyPr>
            <a:normAutofit fontScale="62500" lnSpcReduction="20000"/>
          </a:bodyPr>
          <a:lstStyle/>
          <a:p>
            <a:pPr marL="914400" indent="-457200" rtl="0">
              <a:spcBef>
                <a:spcPts val="0"/>
              </a:spcBef>
              <a:spcAft>
                <a:spcPts val="0"/>
              </a:spcAft>
              <a:buFont typeface="Wingdings" panose="05000000000000000000" pitchFamily="2" charset="2"/>
              <a:buChar char="ü"/>
            </a:pPr>
            <a:r>
              <a:rPr lang="en-US" sz="3600" i="0" u="none" strike="noStrike" dirty="0">
                <a:solidFill>
                  <a:srgbClr val="000000"/>
                </a:solidFill>
                <a:effectLst/>
                <a:latin typeface="+mj-lt"/>
              </a:rPr>
              <a:t>Make sure client understands basic ground rules like not recording or taking a snapshot of any portion of conference; or not trying to access the conference at unassigned times</a:t>
            </a:r>
          </a:p>
          <a:p>
            <a:pPr marL="457200" indent="0" rtl="0">
              <a:spcBef>
                <a:spcPts val="0"/>
              </a:spcBef>
              <a:spcAft>
                <a:spcPts val="0"/>
              </a:spcAft>
              <a:buNone/>
            </a:pPr>
            <a:endParaRPr lang="en-US" sz="3600" i="0" u="none" strike="noStrike" dirty="0">
              <a:solidFill>
                <a:srgbClr val="000000"/>
              </a:solidFill>
              <a:effectLst/>
              <a:latin typeface="+mj-lt"/>
            </a:endParaRPr>
          </a:p>
          <a:p>
            <a:pPr marL="914400" indent="-457200" rtl="0">
              <a:spcBef>
                <a:spcPts val="0"/>
              </a:spcBef>
              <a:spcAft>
                <a:spcPts val="0"/>
              </a:spcAft>
              <a:buFont typeface="Wingdings" panose="05000000000000000000" pitchFamily="2" charset="2"/>
              <a:buChar char="ü"/>
            </a:pPr>
            <a:r>
              <a:rPr lang="en-US" sz="3600" dirty="0">
                <a:solidFill>
                  <a:srgbClr val="000000"/>
                </a:solidFill>
                <a:latin typeface="+mj-lt"/>
              </a:rPr>
              <a:t>Make sure no others are in the room with client</a:t>
            </a:r>
          </a:p>
          <a:p>
            <a:pPr marL="457200" indent="0" rtl="0">
              <a:spcBef>
                <a:spcPts val="0"/>
              </a:spcBef>
              <a:spcAft>
                <a:spcPts val="0"/>
              </a:spcAft>
              <a:buNone/>
            </a:pPr>
            <a:endParaRPr lang="en-US" sz="3600" dirty="0">
              <a:solidFill>
                <a:srgbClr val="000000"/>
              </a:solidFill>
              <a:latin typeface="+mj-lt"/>
            </a:endParaRPr>
          </a:p>
          <a:p>
            <a:pPr marL="914400" indent="-457200" rtl="0">
              <a:spcBef>
                <a:spcPts val="0"/>
              </a:spcBef>
              <a:spcAft>
                <a:spcPts val="0"/>
              </a:spcAft>
              <a:buFont typeface="Wingdings" panose="05000000000000000000" pitchFamily="2" charset="2"/>
              <a:buChar char="ü"/>
            </a:pPr>
            <a:r>
              <a:rPr lang="en-US" sz="3600" dirty="0">
                <a:solidFill>
                  <a:srgbClr val="000000"/>
                </a:solidFill>
                <a:latin typeface="+mj-lt"/>
              </a:rPr>
              <a:t>Review &amp; be familiar with privacy, security, terms of service and related policies of virtual platform being used, and advise client.  </a:t>
            </a:r>
          </a:p>
          <a:p>
            <a:pPr marL="457200" indent="0" rtl="0">
              <a:spcBef>
                <a:spcPts val="0"/>
              </a:spcBef>
              <a:spcAft>
                <a:spcPts val="0"/>
              </a:spcAft>
              <a:buNone/>
            </a:pPr>
            <a:endParaRPr lang="en-US" sz="3600" dirty="0">
              <a:solidFill>
                <a:srgbClr val="000000"/>
              </a:solidFill>
              <a:latin typeface="+mj-lt"/>
            </a:endParaRPr>
          </a:p>
          <a:p>
            <a:pPr marL="1714500" lvl="2" indent="-457200">
              <a:spcBef>
                <a:spcPts val="0"/>
              </a:spcBef>
              <a:spcAft>
                <a:spcPts val="0"/>
              </a:spcAft>
              <a:buFont typeface="Wingdings" panose="05000000000000000000" pitchFamily="2" charset="2"/>
              <a:buChar char="ü"/>
            </a:pPr>
            <a:r>
              <a:rPr lang="en-US" sz="3200" dirty="0">
                <a:solidFill>
                  <a:srgbClr val="000000"/>
                </a:solidFill>
                <a:latin typeface="+mj-lt"/>
              </a:rPr>
              <a:t>See </a:t>
            </a:r>
            <a:r>
              <a:rPr lang="en-US" sz="3200" dirty="0" err="1">
                <a:solidFill>
                  <a:srgbClr val="000000"/>
                </a:solidFill>
                <a:latin typeface="+mj-lt"/>
              </a:rPr>
              <a:t>Colo.RPC</a:t>
            </a:r>
            <a:r>
              <a:rPr lang="en-US" sz="3200" dirty="0">
                <a:solidFill>
                  <a:srgbClr val="000000"/>
                </a:solidFill>
                <a:latin typeface="+mj-lt"/>
              </a:rPr>
              <a:t> 1.1 (“A lawyer shall provide competent representation to a client.  Competent representation requires the legal knowledge, skill, thoroughness and preparation reasonably necessary for the representation.”)</a:t>
            </a:r>
            <a:endParaRPr lang="en-US" sz="3200" dirty="0">
              <a:latin typeface="+mj-lt"/>
            </a:endParaRPr>
          </a:p>
          <a:p>
            <a:pPr lvl="1"/>
            <a:endParaRPr lang="en-US" dirty="0"/>
          </a:p>
        </p:txBody>
      </p:sp>
      <p:sp>
        <p:nvSpPr>
          <p:cNvPr id="4" name="TextBox 3">
            <a:extLst>
              <a:ext uri="{FF2B5EF4-FFF2-40B4-BE49-F238E27FC236}">
                <a16:creationId xmlns:a16="http://schemas.microsoft.com/office/drawing/2014/main" id="{8CB60C5E-B8B1-43DD-ACB1-5B2B1B17DCAC}"/>
              </a:ext>
            </a:extLst>
          </p:cNvPr>
          <p:cNvSpPr txBox="1"/>
          <p:nvPr/>
        </p:nvSpPr>
        <p:spPr>
          <a:xfrm>
            <a:off x="549568" y="2107387"/>
            <a:ext cx="11140861" cy="892552"/>
          </a:xfrm>
          <a:prstGeom prst="rect">
            <a:avLst/>
          </a:prstGeom>
          <a:noFill/>
        </p:spPr>
        <p:txBody>
          <a:bodyPr wrap="square" rtlCol="0">
            <a:spAutoFit/>
          </a:bodyPr>
          <a:lstStyle/>
          <a:p>
            <a:pPr algn="ctr"/>
            <a:r>
              <a:rPr lang="en-US" sz="2800" b="1" i="0" u="none" strike="noStrike" dirty="0">
                <a:solidFill>
                  <a:srgbClr val="6D0000"/>
                </a:solidFill>
                <a:effectLst/>
                <a:latin typeface="+mj-lt"/>
              </a:rPr>
              <a:t>Additional Ethics Considerations</a:t>
            </a:r>
          </a:p>
          <a:p>
            <a:pPr algn="ctr"/>
            <a:endParaRPr lang="en-US" sz="2400" dirty="0"/>
          </a:p>
        </p:txBody>
      </p:sp>
    </p:spTree>
    <p:extLst>
      <p:ext uri="{BB962C8B-B14F-4D97-AF65-F5344CB8AC3E}">
        <p14:creationId xmlns:p14="http://schemas.microsoft.com/office/powerpoint/2010/main" val="64978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D6EA-6DAD-44AE-A8DA-D69DCC4034D9}"/>
              </a:ext>
            </a:extLst>
          </p:cNvPr>
          <p:cNvSpPr>
            <a:spLocks noGrp="1"/>
          </p:cNvSpPr>
          <p:nvPr>
            <p:ph type="title"/>
          </p:nvPr>
        </p:nvSpPr>
        <p:spPr/>
        <p:txBody>
          <a:bodyPr/>
          <a:lstStyle/>
          <a:p>
            <a:r>
              <a:rPr lang="en-US" dirty="0"/>
              <a:t>Resources for Online Mediations</a:t>
            </a:r>
          </a:p>
        </p:txBody>
      </p:sp>
      <p:sp>
        <p:nvSpPr>
          <p:cNvPr id="3" name="TextBox 2">
            <a:extLst>
              <a:ext uri="{FF2B5EF4-FFF2-40B4-BE49-F238E27FC236}">
                <a16:creationId xmlns:a16="http://schemas.microsoft.com/office/drawing/2014/main" id="{90E4CD89-02D5-439A-8B35-6D96022787FB}"/>
              </a:ext>
            </a:extLst>
          </p:cNvPr>
          <p:cNvSpPr txBox="1"/>
          <p:nvPr/>
        </p:nvSpPr>
        <p:spPr>
          <a:xfrm>
            <a:off x="499424" y="2967613"/>
            <a:ext cx="11412571" cy="3477875"/>
          </a:xfrm>
          <a:prstGeom prst="rect">
            <a:avLst/>
          </a:prstGeom>
          <a:noFill/>
        </p:spPr>
        <p:txBody>
          <a:bodyPr wrap="square" rtlCol="0">
            <a:spAutoFit/>
          </a:bodyPr>
          <a:lstStyle/>
          <a:p>
            <a:endParaRPr lang="en-US" sz="2000" dirty="0">
              <a:hlinkClick r:id="rId2">
                <a:extLst>
                  <a:ext uri="{A12FA001-AC4F-418D-AE19-62706E023703}">
                    <ahyp:hlinkClr xmlns:ahyp="http://schemas.microsoft.com/office/drawing/2018/hyperlinkcolor" val="tx"/>
                  </a:ext>
                </a:extLst>
              </a:hlinkClick>
            </a:endParaRPr>
          </a:p>
          <a:p>
            <a:r>
              <a:rPr lang="en-US" sz="2000" dirty="0">
                <a:hlinkClick r:id="rId2">
                  <a:extLst>
                    <a:ext uri="{A12FA001-AC4F-418D-AE19-62706E023703}">
                      <ahyp:hlinkClr xmlns:ahyp="http://schemas.microsoft.com/office/drawing/2018/hyperlinkcolor" val="tx"/>
                    </a:ext>
                  </a:extLst>
                </a:hlinkClick>
              </a:rPr>
              <a:t>10 Recommended Tips for Remote Mediations</a:t>
            </a:r>
            <a:r>
              <a:rPr lang="en-US" sz="2000" dirty="0"/>
              <a:t> (</a:t>
            </a:r>
            <a:r>
              <a:rPr lang="en-US" sz="2000" dirty="0" err="1"/>
              <a:t>Lexology</a:t>
            </a:r>
            <a:r>
              <a:rPr lang="en-US" sz="2000" dirty="0"/>
              <a:t>)</a:t>
            </a:r>
          </a:p>
          <a:p>
            <a:pPr algn="ctr"/>
            <a:endParaRPr lang="en-US" sz="2000" dirty="0"/>
          </a:p>
          <a:p>
            <a:r>
              <a:rPr lang="en-US" sz="2000" dirty="0">
                <a:effectLst/>
                <a:hlinkClick r:id="rId3">
                  <a:extLst>
                    <a:ext uri="{A12FA001-AC4F-418D-AE19-62706E023703}">
                      <ahyp:hlinkClr xmlns:ahyp="http://schemas.microsoft.com/office/drawing/2018/hyperlinkcolor" val="tx"/>
                    </a:ext>
                  </a:extLst>
                </a:hlinkClick>
              </a:rPr>
              <a:t>Tips for Successful Mediations Using Zoom Videoconferencing (Ret. Judge Suzanne Segal)</a:t>
            </a:r>
            <a:endParaRPr lang="en-US" sz="2000" dirty="0">
              <a:effectLst/>
            </a:endParaRPr>
          </a:p>
          <a:p>
            <a:endParaRPr lang="en-US" sz="2000" dirty="0"/>
          </a:p>
          <a:p>
            <a:r>
              <a:rPr lang="en-US" sz="2000" i="0" dirty="0">
                <a:effectLst/>
                <a:hlinkClick r:id="rId4">
                  <a:extLst>
                    <a:ext uri="{A12FA001-AC4F-418D-AE19-62706E023703}">
                      <ahyp:hlinkClr xmlns:ahyp="http://schemas.microsoft.com/office/drawing/2018/hyperlinkcolor" val="tx"/>
                    </a:ext>
                  </a:extLst>
                </a:hlinkClick>
              </a:rPr>
              <a:t>How To Prepare For A Virtual Mediation </a:t>
            </a:r>
            <a:r>
              <a:rPr lang="en-US" sz="2000" i="0" dirty="0">
                <a:effectLst/>
              </a:rPr>
              <a:t>(Planet Depos)</a:t>
            </a:r>
          </a:p>
          <a:p>
            <a:endParaRPr lang="en-US" sz="2000" dirty="0"/>
          </a:p>
          <a:p>
            <a:r>
              <a:rPr lang="en-US" sz="2000" dirty="0">
                <a:hlinkClick r:id="rId5">
                  <a:extLst>
                    <a:ext uri="{A12FA001-AC4F-418D-AE19-62706E023703}">
                      <ahyp:hlinkClr xmlns:ahyp="http://schemas.microsoft.com/office/drawing/2018/hyperlinkcolor" val="tx"/>
                    </a:ext>
                  </a:extLst>
                </a:hlinkClick>
              </a:rPr>
              <a:t>Helpful Hints for Using Zoom for Remote Mediations </a:t>
            </a:r>
            <a:r>
              <a:rPr lang="en-US" sz="2000" dirty="0"/>
              <a:t>(South Carolina Bar Dispute Resolution)</a:t>
            </a:r>
          </a:p>
          <a:p>
            <a:endParaRPr lang="en-US" sz="2000" i="0" dirty="0">
              <a:effectLst/>
            </a:endParaRPr>
          </a:p>
          <a:p>
            <a:r>
              <a:rPr lang="en-US" sz="2000" dirty="0">
                <a:hlinkClick r:id="rId6">
                  <a:extLst>
                    <a:ext uri="{A12FA001-AC4F-418D-AE19-62706E023703}">
                      <ahyp:hlinkClr xmlns:ahyp="http://schemas.microsoft.com/office/drawing/2018/hyperlinkcolor" val="tx"/>
                    </a:ext>
                  </a:extLst>
                </a:hlinkClick>
              </a:rPr>
              <a:t>Ethical Considerations Zoom Mediations CLE video </a:t>
            </a:r>
            <a:r>
              <a:rPr lang="en-US" sz="2000" dirty="0"/>
              <a:t>(Colorado Bar Association)</a:t>
            </a:r>
            <a:endParaRPr lang="en-US" sz="2000" i="0" dirty="0">
              <a:effectLst/>
            </a:endParaRPr>
          </a:p>
          <a:p>
            <a:endParaRPr lang="en-US" sz="2000" b="1" dirty="0">
              <a:solidFill>
                <a:srgbClr val="333333"/>
              </a:solidFill>
              <a:effectLst/>
              <a:latin typeface="proxima-nova"/>
            </a:endParaRPr>
          </a:p>
        </p:txBody>
      </p:sp>
      <p:sp>
        <p:nvSpPr>
          <p:cNvPr id="5" name="TextBox 4">
            <a:extLst>
              <a:ext uri="{FF2B5EF4-FFF2-40B4-BE49-F238E27FC236}">
                <a16:creationId xmlns:a16="http://schemas.microsoft.com/office/drawing/2014/main" id="{E6334955-8F6D-49C0-9C49-A8B8C1D27956}"/>
              </a:ext>
            </a:extLst>
          </p:cNvPr>
          <p:cNvSpPr txBox="1"/>
          <p:nvPr/>
        </p:nvSpPr>
        <p:spPr>
          <a:xfrm>
            <a:off x="499424" y="2501274"/>
            <a:ext cx="9640985" cy="400110"/>
          </a:xfrm>
          <a:prstGeom prst="rect">
            <a:avLst/>
          </a:prstGeom>
          <a:noFill/>
        </p:spPr>
        <p:txBody>
          <a:bodyPr wrap="square" rtlCol="0">
            <a:spAutoFit/>
          </a:bodyPr>
          <a:lstStyle/>
          <a:p>
            <a:r>
              <a:rPr lang="en-US" sz="2000" b="1" dirty="0">
                <a:solidFill>
                  <a:schemeClr val="accent1"/>
                </a:solidFill>
              </a:rPr>
              <a:t>Click on each link to access the sources: </a:t>
            </a:r>
          </a:p>
        </p:txBody>
      </p:sp>
    </p:spTree>
    <p:extLst>
      <p:ext uri="{BB962C8B-B14F-4D97-AF65-F5344CB8AC3E}">
        <p14:creationId xmlns:p14="http://schemas.microsoft.com/office/powerpoint/2010/main" val="322589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377825" y="2171699"/>
            <a:ext cx="5186363" cy="4343913"/>
          </a:xfrm>
        </p:spPr>
        <p:txBody>
          <a:bodyPr>
            <a:normAutofit/>
          </a:bodyPr>
          <a:lstStyle/>
          <a:p>
            <a:pPr marL="457200" indent="-457200">
              <a:buClrTx/>
              <a:buFont typeface="+mj-lt"/>
              <a:buAutoNum type="arabicPeriod"/>
            </a:pPr>
            <a:r>
              <a:rPr lang="en-US" sz="2500" dirty="0"/>
              <a:t>Procedures for Settlement Conferences in U.S. District Court </a:t>
            </a:r>
          </a:p>
          <a:p>
            <a:pPr marL="457200" indent="-457200">
              <a:buClrTx/>
              <a:buFont typeface="+mj-lt"/>
              <a:buAutoNum type="arabicPeriod"/>
            </a:pPr>
            <a:r>
              <a:rPr lang="en-US" sz="2500" dirty="0"/>
              <a:t>Benefits of Virtual Settlement Conferences</a:t>
            </a:r>
          </a:p>
          <a:p>
            <a:pPr marL="457200" indent="-457200">
              <a:buClrTx/>
              <a:buFont typeface="+mj-lt"/>
              <a:buAutoNum type="arabicPeriod"/>
            </a:pPr>
            <a:r>
              <a:rPr lang="en-US" sz="2500" dirty="0"/>
              <a:t>Practical Tips for Remote Settlement Conferences</a:t>
            </a:r>
          </a:p>
          <a:p>
            <a:pPr marL="457200" indent="-457200">
              <a:buClrTx/>
              <a:buFont typeface="+mj-lt"/>
              <a:buAutoNum type="arabicPeriod"/>
            </a:pPr>
            <a:r>
              <a:rPr lang="en-US" sz="2500" dirty="0"/>
              <a:t>Ethical Considerations</a:t>
            </a:r>
          </a:p>
        </p:txBody>
      </p:sp>
      <p:pic>
        <p:nvPicPr>
          <p:cNvPr id="7" name="Content Placeholder 6">
            <a:extLst>
              <a:ext uri="{FF2B5EF4-FFF2-40B4-BE49-F238E27FC236}">
                <a16:creationId xmlns:a16="http://schemas.microsoft.com/office/drawing/2014/main" id="{8A564EEA-7F8B-47C3-9E09-48AD285D9F1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261883" y="2718581"/>
            <a:ext cx="5194300" cy="3250147"/>
          </a:xfrm>
        </p:spPr>
      </p:pic>
    </p:spTree>
    <p:extLst>
      <p:ext uri="{BB962C8B-B14F-4D97-AF65-F5344CB8AC3E}">
        <p14:creationId xmlns:p14="http://schemas.microsoft.com/office/powerpoint/2010/main" val="213104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D6EA-6DAD-44AE-A8DA-D69DCC4034D9}"/>
              </a:ext>
            </a:extLst>
          </p:cNvPr>
          <p:cNvSpPr>
            <a:spLocks noGrp="1"/>
          </p:cNvSpPr>
          <p:nvPr>
            <p:ph type="title"/>
          </p:nvPr>
        </p:nvSpPr>
        <p:spPr/>
        <p:txBody>
          <a:bodyPr/>
          <a:lstStyle/>
          <a:p>
            <a:r>
              <a:rPr lang="en-US" dirty="0"/>
              <a:t>Thank you! Questions can be directed to:</a:t>
            </a:r>
          </a:p>
        </p:txBody>
      </p:sp>
      <p:sp>
        <p:nvSpPr>
          <p:cNvPr id="3" name="TextBox 2">
            <a:extLst>
              <a:ext uri="{FF2B5EF4-FFF2-40B4-BE49-F238E27FC236}">
                <a16:creationId xmlns:a16="http://schemas.microsoft.com/office/drawing/2014/main" id="{90E4CD89-02D5-439A-8B35-6D96022787FB}"/>
              </a:ext>
            </a:extLst>
          </p:cNvPr>
          <p:cNvSpPr txBox="1"/>
          <p:nvPr/>
        </p:nvSpPr>
        <p:spPr>
          <a:xfrm>
            <a:off x="405114" y="2405852"/>
            <a:ext cx="11412571" cy="1631216"/>
          </a:xfrm>
          <a:prstGeom prst="rect">
            <a:avLst/>
          </a:prstGeom>
          <a:noFill/>
        </p:spPr>
        <p:txBody>
          <a:bodyPr wrap="square" rtlCol="0">
            <a:spAutoFit/>
          </a:bodyPr>
          <a:lstStyle/>
          <a:p>
            <a:pPr algn="ctr"/>
            <a:r>
              <a:rPr lang="en-US" sz="2000" dirty="0"/>
              <a:t>Magistrate Judge S. Kato Crews (Crews_Chambers@cod.uscourts.gov)</a:t>
            </a:r>
          </a:p>
          <a:p>
            <a:pPr algn="ctr"/>
            <a:endParaRPr lang="en-US" sz="2000" dirty="0"/>
          </a:p>
          <a:p>
            <a:pPr algn="ctr"/>
            <a:r>
              <a:rPr lang="en-US" sz="2000" dirty="0"/>
              <a:t>Dipak Patel, Esq. (dipakpatel@colo-law.com)</a:t>
            </a:r>
          </a:p>
          <a:p>
            <a:pPr algn="ctr"/>
            <a:endParaRPr lang="en-US" sz="2000" dirty="0"/>
          </a:p>
          <a:p>
            <a:pPr algn="ctr"/>
            <a:r>
              <a:rPr lang="en-US" sz="2000" dirty="0"/>
              <a:t>Deborah Yim, Esq. (dyim@primeralaw.com)</a:t>
            </a:r>
          </a:p>
        </p:txBody>
      </p:sp>
      <p:pic>
        <p:nvPicPr>
          <p:cNvPr id="10246" name="Picture 6" descr="Too late to request a mediator? | Cartoon jokes, Mediation ...">
            <a:extLst>
              <a:ext uri="{FF2B5EF4-FFF2-40B4-BE49-F238E27FC236}">
                <a16:creationId xmlns:a16="http://schemas.microsoft.com/office/drawing/2014/main" id="{AB1F0426-21E1-4DE4-93CE-F1696D79F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61" y="4441092"/>
            <a:ext cx="6997258" cy="209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FBA7-2519-40A6-9385-956EA676007B}"/>
              </a:ext>
            </a:extLst>
          </p:cNvPr>
          <p:cNvSpPr>
            <a:spLocks noGrp="1"/>
          </p:cNvSpPr>
          <p:nvPr>
            <p:ph type="title"/>
          </p:nvPr>
        </p:nvSpPr>
        <p:spPr/>
        <p:txBody>
          <a:bodyPr/>
          <a:lstStyle/>
          <a:p>
            <a:r>
              <a:rPr lang="en-US" sz="3800" dirty="0"/>
              <a:t>Settlement Conferences in U.S. District Court</a:t>
            </a:r>
          </a:p>
        </p:txBody>
      </p:sp>
      <p:sp>
        <p:nvSpPr>
          <p:cNvPr id="3" name="Content Placeholder 2">
            <a:extLst>
              <a:ext uri="{FF2B5EF4-FFF2-40B4-BE49-F238E27FC236}">
                <a16:creationId xmlns:a16="http://schemas.microsoft.com/office/drawing/2014/main" id="{A59539DD-B6CD-44E7-9140-22860D0D6173}"/>
              </a:ext>
            </a:extLst>
          </p:cNvPr>
          <p:cNvSpPr>
            <a:spLocks noGrp="1"/>
          </p:cNvSpPr>
          <p:nvPr>
            <p:ph idx="1"/>
          </p:nvPr>
        </p:nvSpPr>
        <p:spPr>
          <a:xfrm>
            <a:off x="340360" y="1861605"/>
            <a:ext cx="8672426" cy="4736018"/>
          </a:xfrm>
        </p:spPr>
        <p:txBody>
          <a:bodyPr>
            <a:normAutofit/>
          </a:bodyPr>
          <a:lstStyle/>
          <a:p>
            <a:pPr marL="0" indent="0">
              <a:buNone/>
            </a:pPr>
            <a:r>
              <a:rPr lang="en-US" sz="2400" b="1" u="sng" dirty="0"/>
              <a:t>Procedures in U.S. District Court</a:t>
            </a:r>
          </a:p>
          <a:p>
            <a:pPr lvl="1"/>
            <a:r>
              <a:rPr lang="en-US" sz="2000" dirty="0"/>
              <a:t>Each Magistrate Judge’s procedures may be a little different. Check with your judicial officer.</a:t>
            </a:r>
          </a:p>
          <a:p>
            <a:pPr lvl="1"/>
            <a:r>
              <a:rPr lang="en-US" sz="2000" dirty="0"/>
              <a:t>Typical parameters likely to be same (e.g., confidential settlement statements; pre-conference calls with counsel; appearance of persons with settlement authority)</a:t>
            </a:r>
          </a:p>
          <a:p>
            <a:pPr lvl="1"/>
            <a:r>
              <a:rPr lang="en-US" sz="2000" dirty="0"/>
              <a:t>Differences with virtual format</a:t>
            </a:r>
          </a:p>
          <a:p>
            <a:pPr lvl="2"/>
            <a:r>
              <a:rPr lang="en-US" sz="1800" dirty="0"/>
              <a:t>Use of documents</a:t>
            </a:r>
          </a:p>
          <a:p>
            <a:pPr lvl="2"/>
            <a:r>
              <a:rPr lang="en-US" sz="1800" dirty="0"/>
              <a:t>Downtime</a:t>
            </a:r>
          </a:p>
          <a:p>
            <a:pPr lvl="2"/>
            <a:r>
              <a:rPr lang="en-US" sz="1800" dirty="0"/>
              <a:t>Finalizing material terms when agreement is reached</a:t>
            </a:r>
          </a:p>
        </p:txBody>
      </p:sp>
      <p:pic>
        <p:nvPicPr>
          <p:cNvPr id="4" name="Picture 3">
            <a:extLst>
              <a:ext uri="{FF2B5EF4-FFF2-40B4-BE49-F238E27FC236}">
                <a16:creationId xmlns:a16="http://schemas.microsoft.com/office/drawing/2014/main" id="{4FC77FFF-6B5C-4489-8AF4-3534BF978B44}"/>
              </a:ext>
            </a:extLst>
          </p:cNvPr>
          <p:cNvPicPr>
            <a:picLocks noChangeAspect="1"/>
          </p:cNvPicPr>
          <p:nvPr/>
        </p:nvPicPr>
        <p:blipFill>
          <a:blip r:embed="rId2"/>
          <a:stretch>
            <a:fillRect/>
          </a:stretch>
        </p:blipFill>
        <p:spPr>
          <a:xfrm>
            <a:off x="9209607" y="2398229"/>
            <a:ext cx="2107629" cy="2121680"/>
          </a:xfrm>
          <a:prstGeom prst="rect">
            <a:avLst/>
          </a:prstGeom>
        </p:spPr>
      </p:pic>
    </p:spTree>
    <p:extLst>
      <p:ext uri="{BB962C8B-B14F-4D97-AF65-F5344CB8AC3E}">
        <p14:creationId xmlns:p14="http://schemas.microsoft.com/office/powerpoint/2010/main" val="193960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FBA7-2519-40A6-9385-956EA676007B}"/>
              </a:ext>
            </a:extLst>
          </p:cNvPr>
          <p:cNvSpPr>
            <a:spLocks noGrp="1"/>
          </p:cNvSpPr>
          <p:nvPr>
            <p:ph type="title"/>
          </p:nvPr>
        </p:nvSpPr>
        <p:spPr/>
        <p:txBody>
          <a:bodyPr/>
          <a:lstStyle/>
          <a:p>
            <a:r>
              <a:rPr lang="en-US" sz="3800" dirty="0"/>
              <a:t>Settlement Conferences in U.S. District Court</a:t>
            </a:r>
          </a:p>
        </p:txBody>
      </p:sp>
      <p:sp>
        <p:nvSpPr>
          <p:cNvPr id="3" name="Content Placeholder 2">
            <a:extLst>
              <a:ext uri="{FF2B5EF4-FFF2-40B4-BE49-F238E27FC236}">
                <a16:creationId xmlns:a16="http://schemas.microsoft.com/office/drawing/2014/main" id="{A59539DD-B6CD-44E7-9140-22860D0D6173}"/>
              </a:ext>
            </a:extLst>
          </p:cNvPr>
          <p:cNvSpPr>
            <a:spLocks noGrp="1"/>
          </p:cNvSpPr>
          <p:nvPr>
            <p:ph idx="1"/>
          </p:nvPr>
        </p:nvSpPr>
        <p:spPr>
          <a:xfrm>
            <a:off x="572946" y="1861605"/>
            <a:ext cx="8636661" cy="4736018"/>
          </a:xfrm>
        </p:spPr>
        <p:txBody>
          <a:bodyPr>
            <a:normAutofit/>
          </a:bodyPr>
          <a:lstStyle/>
          <a:p>
            <a:pPr marL="0" indent="0">
              <a:buNone/>
            </a:pPr>
            <a:r>
              <a:rPr lang="en-US" sz="2800" b="1" u="sng" dirty="0"/>
              <a:t>Other Considerations:</a:t>
            </a:r>
          </a:p>
          <a:p>
            <a:r>
              <a:rPr lang="en-US" sz="2800" dirty="0"/>
              <a:t>Is a virtual settlement conference now required if a settlement conference is requested by the parties?</a:t>
            </a:r>
          </a:p>
          <a:p>
            <a:r>
              <a:rPr lang="en-US" sz="2800" dirty="0"/>
              <a:t>Future of settlement conferences after COVID-19 &amp; in years ahead</a:t>
            </a:r>
          </a:p>
          <a:p>
            <a:r>
              <a:rPr lang="en-US" sz="2800" dirty="0"/>
              <a:t>Effectiveness of virtual settlement conferences from a judge’s perspective</a:t>
            </a:r>
          </a:p>
        </p:txBody>
      </p:sp>
      <p:pic>
        <p:nvPicPr>
          <p:cNvPr id="4" name="Picture 3">
            <a:extLst>
              <a:ext uri="{FF2B5EF4-FFF2-40B4-BE49-F238E27FC236}">
                <a16:creationId xmlns:a16="http://schemas.microsoft.com/office/drawing/2014/main" id="{4FC77FFF-6B5C-4489-8AF4-3534BF978B44}"/>
              </a:ext>
            </a:extLst>
          </p:cNvPr>
          <p:cNvPicPr>
            <a:picLocks noChangeAspect="1"/>
          </p:cNvPicPr>
          <p:nvPr/>
        </p:nvPicPr>
        <p:blipFill>
          <a:blip r:embed="rId2"/>
          <a:stretch>
            <a:fillRect/>
          </a:stretch>
        </p:blipFill>
        <p:spPr>
          <a:xfrm>
            <a:off x="9209607" y="2398229"/>
            <a:ext cx="2107629" cy="2121680"/>
          </a:xfrm>
          <a:prstGeom prst="rect">
            <a:avLst/>
          </a:prstGeom>
        </p:spPr>
      </p:pic>
    </p:spTree>
    <p:extLst>
      <p:ext uri="{BB962C8B-B14F-4D97-AF65-F5344CB8AC3E}">
        <p14:creationId xmlns:p14="http://schemas.microsoft.com/office/powerpoint/2010/main" val="404410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49F1-34BA-4C69-BC79-95BB79AF2005}"/>
              </a:ext>
            </a:extLst>
          </p:cNvPr>
          <p:cNvSpPr>
            <a:spLocks noGrp="1"/>
          </p:cNvSpPr>
          <p:nvPr>
            <p:ph type="title"/>
          </p:nvPr>
        </p:nvSpPr>
        <p:spPr/>
        <p:txBody>
          <a:bodyPr/>
          <a:lstStyle/>
          <a:p>
            <a:r>
              <a:rPr lang="en-US" dirty="0"/>
              <a:t>Benefits of Virtual Settlement Conferences</a:t>
            </a:r>
          </a:p>
        </p:txBody>
      </p:sp>
      <p:sp>
        <p:nvSpPr>
          <p:cNvPr id="3" name="Content Placeholder 2">
            <a:extLst>
              <a:ext uri="{FF2B5EF4-FFF2-40B4-BE49-F238E27FC236}">
                <a16:creationId xmlns:a16="http://schemas.microsoft.com/office/drawing/2014/main" id="{D387FC66-680A-4812-A344-D538C3E0AF2B}"/>
              </a:ext>
            </a:extLst>
          </p:cNvPr>
          <p:cNvSpPr>
            <a:spLocks noGrp="1"/>
          </p:cNvSpPr>
          <p:nvPr>
            <p:ph idx="1"/>
          </p:nvPr>
        </p:nvSpPr>
        <p:spPr>
          <a:xfrm>
            <a:off x="515073" y="1909823"/>
            <a:ext cx="6418497" cy="4948178"/>
          </a:xfrm>
        </p:spPr>
        <p:txBody>
          <a:bodyPr>
            <a:normAutofit/>
          </a:bodyPr>
          <a:lstStyle/>
          <a:p>
            <a:pPr>
              <a:buFont typeface="Wingdings" panose="05000000000000000000" pitchFamily="2" charset="2"/>
              <a:buChar char="Ø"/>
            </a:pPr>
            <a:r>
              <a:rPr lang="en-US" sz="1900" dirty="0"/>
              <a:t>Cost savings</a:t>
            </a:r>
          </a:p>
          <a:p>
            <a:pPr lvl="1">
              <a:buFont typeface="Wingdings" panose="05000000000000000000" pitchFamily="2" charset="2"/>
              <a:buChar char="Ø"/>
            </a:pPr>
            <a:r>
              <a:rPr lang="en-US" sz="1900" dirty="0"/>
              <a:t>Reduction of travel</a:t>
            </a:r>
          </a:p>
          <a:p>
            <a:pPr lvl="1">
              <a:buFont typeface="Wingdings" panose="05000000000000000000" pitchFamily="2" charset="2"/>
              <a:buChar char="Ø"/>
            </a:pPr>
            <a:r>
              <a:rPr lang="en-US" sz="1900" dirty="0"/>
              <a:t>Ease of scheduling sessions</a:t>
            </a:r>
          </a:p>
          <a:p>
            <a:pPr lvl="1">
              <a:buFont typeface="Wingdings" panose="05000000000000000000" pitchFamily="2" charset="2"/>
              <a:buChar char="Ø"/>
            </a:pPr>
            <a:r>
              <a:rPr lang="en-US" sz="1900" dirty="0"/>
              <a:t>Reduction of transaction costs</a:t>
            </a:r>
          </a:p>
          <a:p>
            <a:pPr>
              <a:buFont typeface="Wingdings" panose="05000000000000000000" pitchFamily="2" charset="2"/>
              <a:buChar char="Ø"/>
            </a:pPr>
            <a:r>
              <a:rPr lang="en-US" sz="1900" dirty="0"/>
              <a:t>Ease of sharing documents</a:t>
            </a:r>
          </a:p>
          <a:p>
            <a:pPr>
              <a:buFont typeface="Wingdings" panose="05000000000000000000" pitchFamily="2" charset="2"/>
              <a:buChar char="Ø"/>
            </a:pPr>
            <a:r>
              <a:rPr lang="en-US" sz="1900" dirty="0"/>
              <a:t>Eliminates risks of parties interfacing in common areas, particularly for acrimonious cases</a:t>
            </a:r>
          </a:p>
          <a:p>
            <a:pPr>
              <a:buFont typeface="Wingdings" panose="05000000000000000000" pitchFamily="2" charset="2"/>
              <a:buChar char="Ø"/>
            </a:pPr>
            <a:r>
              <a:rPr lang="en-US" sz="1900" dirty="0"/>
              <a:t>Reduces legal games (e.g., storming out of room)</a:t>
            </a:r>
          </a:p>
          <a:p>
            <a:pPr>
              <a:buFont typeface="Wingdings" panose="05000000000000000000" pitchFamily="2" charset="2"/>
              <a:buChar char="Ø"/>
            </a:pPr>
            <a:r>
              <a:rPr lang="en-US" sz="1900" dirty="0"/>
              <a:t>Client has comfort with surroundings</a:t>
            </a:r>
          </a:p>
          <a:p>
            <a:pPr>
              <a:buFont typeface="Wingdings" panose="05000000000000000000" pitchFamily="2" charset="2"/>
              <a:buChar char="Ø"/>
            </a:pPr>
            <a:r>
              <a:rPr lang="en-US" sz="1900" dirty="0"/>
              <a:t>Recent mediation example</a:t>
            </a:r>
          </a:p>
        </p:txBody>
      </p:sp>
      <p:pic>
        <p:nvPicPr>
          <p:cNvPr id="6" name="Picture 5">
            <a:extLst>
              <a:ext uri="{FF2B5EF4-FFF2-40B4-BE49-F238E27FC236}">
                <a16:creationId xmlns:a16="http://schemas.microsoft.com/office/drawing/2014/main" id="{AAE45946-A282-476C-928B-9EE55B2511B1}"/>
              </a:ext>
            </a:extLst>
          </p:cNvPr>
          <p:cNvPicPr>
            <a:picLocks noChangeAspect="1"/>
          </p:cNvPicPr>
          <p:nvPr/>
        </p:nvPicPr>
        <p:blipFill rotWithShape="1">
          <a:blip r:embed="rId2"/>
          <a:srcRect t="16308" r="1182" b="15317"/>
          <a:stretch/>
        </p:blipFill>
        <p:spPr>
          <a:xfrm>
            <a:off x="6806534" y="2222287"/>
            <a:ext cx="4575464" cy="4097037"/>
          </a:xfrm>
          <a:prstGeom prst="rect">
            <a:avLst/>
          </a:prstGeom>
        </p:spPr>
      </p:pic>
    </p:spTree>
    <p:extLst>
      <p:ext uri="{BB962C8B-B14F-4D97-AF65-F5344CB8AC3E}">
        <p14:creationId xmlns:p14="http://schemas.microsoft.com/office/powerpoint/2010/main" val="66785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818712" y="2610091"/>
            <a:ext cx="7607658" cy="4204854"/>
          </a:xfrm>
        </p:spPr>
        <p:txBody>
          <a:bodyPr>
            <a:normAutofit fontScale="92500" lnSpcReduction="10000"/>
          </a:bodyPr>
          <a:lstStyle/>
          <a:p>
            <a:pPr marL="0" indent="0">
              <a:buNone/>
            </a:pPr>
            <a:r>
              <a:rPr lang="en-US" sz="2600" b="1" dirty="0">
                <a:solidFill>
                  <a:schemeClr val="accent5">
                    <a:lumMod val="75000"/>
                  </a:schemeClr>
                </a:solidFill>
              </a:rPr>
              <a:t>Prior to Mediation:  Prepare, Prepare, Prepare!</a:t>
            </a:r>
          </a:p>
          <a:p>
            <a:pPr>
              <a:buFont typeface="Wingdings" panose="05000000000000000000" pitchFamily="2" charset="2"/>
              <a:buChar char="q"/>
            </a:pPr>
            <a:r>
              <a:rPr lang="en-US" sz="2100" b="1" dirty="0"/>
              <a:t>Pre-conference call between counsel and judicial officer: Be sure &amp; discuss logistics:</a:t>
            </a:r>
          </a:p>
          <a:p>
            <a:pPr lvl="1">
              <a:buFont typeface="Wingdings" panose="05000000000000000000" pitchFamily="2" charset="2"/>
              <a:buChar char="Ø"/>
            </a:pPr>
            <a:r>
              <a:rPr lang="en-US" sz="1900" dirty="0"/>
              <a:t>Who will “host” be?  (Does Zoom pro account need to be purchased?)</a:t>
            </a:r>
          </a:p>
          <a:p>
            <a:pPr lvl="1">
              <a:buFont typeface="Wingdings" panose="05000000000000000000" pitchFamily="2" charset="2"/>
              <a:buChar char="Ø"/>
            </a:pPr>
            <a:r>
              <a:rPr lang="en-US" sz="1900" dirty="0"/>
              <a:t>Will there be password protection to enter meeting for security purposes?  (some platforms like Zoom require the password)</a:t>
            </a:r>
          </a:p>
          <a:p>
            <a:pPr lvl="1">
              <a:buFont typeface="Wingdings" panose="05000000000000000000" pitchFamily="2" charset="2"/>
              <a:buChar char="Ø"/>
            </a:pPr>
            <a:r>
              <a:rPr lang="en-US" sz="1900" dirty="0"/>
              <a:t>Who will be in attendance? </a:t>
            </a:r>
          </a:p>
          <a:p>
            <a:pPr lvl="2">
              <a:buFont typeface="Wingdings" panose="05000000000000000000" pitchFamily="2" charset="2"/>
              <a:buChar char="Ø"/>
            </a:pPr>
            <a:r>
              <a:rPr lang="en-US" sz="1700" dirty="0"/>
              <a:t>Only parties and attorneys.  Temptation to spring new “players” when parties are at home and no travel is required.</a:t>
            </a:r>
          </a:p>
          <a:p>
            <a:pPr lvl="2">
              <a:buFont typeface="Wingdings" panose="05000000000000000000" pitchFamily="2" charset="2"/>
              <a:buChar char="Ø"/>
            </a:pPr>
            <a:r>
              <a:rPr lang="en-US" sz="1700" dirty="0"/>
              <a:t>Third parties need permission from other side.  </a:t>
            </a:r>
          </a:p>
          <a:p>
            <a:pPr marL="457200" lvl="1" indent="0">
              <a:buNone/>
            </a:pPr>
            <a:endParaRPr lang="en-US" dirty="0"/>
          </a:p>
          <a:p>
            <a:pPr lvl="1"/>
            <a:endParaRPr lang="en-US" dirty="0"/>
          </a:p>
        </p:txBody>
      </p:sp>
      <p:pic>
        <p:nvPicPr>
          <p:cNvPr id="1028" name="Picture 4" descr="Prepare for Your Zoom Hearing | Holland &amp; Hart - Persuasion ...">
            <a:extLst>
              <a:ext uri="{FF2B5EF4-FFF2-40B4-BE49-F238E27FC236}">
                <a16:creationId xmlns:a16="http://schemas.microsoft.com/office/drawing/2014/main" id="{02D4AA82-7391-4841-8381-86BDA1E7C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572" y="2542633"/>
            <a:ext cx="2856957" cy="28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978601" y="2100804"/>
            <a:ext cx="7607658" cy="5497975"/>
          </a:xfrm>
        </p:spPr>
        <p:txBody>
          <a:bodyPr>
            <a:normAutofit/>
          </a:bodyPr>
          <a:lstStyle/>
          <a:p>
            <a:pPr lvl="1">
              <a:buFont typeface="Wingdings" panose="05000000000000000000" pitchFamily="2" charset="2"/>
              <a:buChar char="Ø"/>
            </a:pPr>
            <a:r>
              <a:rPr lang="en-US" sz="1900" dirty="0"/>
              <a:t>Will there be breakout rooms for caucusing?  Waiting room?</a:t>
            </a:r>
          </a:p>
          <a:p>
            <a:pPr lvl="1">
              <a:buFont typeface="Wingdings" panose="05000000000000000000" pitchFamily="2" charset="2"/>
              <a:buChar char="Ø"/>
            </a:pPr>
            <a:r>
              <a:rPr lang="en-US" sz="1900" dirty="0"/>
              <a:t>Confidentiality &amp; privacy rules</a:t>
            </a:r>
          </a:p>
          <a:p>
            <a:pPr lvl="1">
              <a:buFont typeface="Wingdings" panose="05000000000000000000" pitchFamily="2" charset="2"/>
              <a:buChar char="Ø"/>
            </a:pPr>
            <a:r>
              <a:rPr lang="en-US" sz="1900" dirty="0"/>
              <a:t>How will documents be shared during mediation?  Screen sharing must be enabled by “host”</a:t>
            </a:r>
          </a:p>
          <a:p>
            <a:pPr lvl="1">
              <a:buFont typeface="Wingdings" panose="05000000000000000000" pitchFamily="2" charset="2"/>
              <a:buChar char="Ø"/>
            </a:pPr>
            <a:r>
              <a:rPr lang="en-US" sz="1900" dirty="0"/>
              <a:t>No recording by audio or video technology</a:t>
            </a:r>
          </a:p>
          <a:p>
            <a:pPr lvl="1">
              <a:buFont typeface="Wingdings" panose="05000000000000000000" pitchFamily="2" charset="2"/>
              <a:buChar char="Ø"/>
            </a:pPr>
            <a:r>
              <a:rPr lang="en-US" sz="1900" dirty="0"/>
              <a:t>Consider mediation agreement to ensure privacy/confidentiality; only attendance of third parties; and no recording</a:t>
            </a:r>
          </a:p>
          <a:p>
            <a:pPr lvl="1">
              <a:buFont typeface="Wingdings" panose="05000000000000000000" pitchFamily="2" charset="2"/>
              <a:buChar char="Ø"/>
            </a:pPr>
            <a:r>
              <a:rPr lang="en-US" sz="1900" dirty="0"/>
              <a:t>Exchange cell phone numbers in case tech problems arise</a:t>
            </a:r>
          </a:p>
          <a:p>
            <a:pPr lvl="1">
              <a:buFont typeface="Wingdings" panose="05000000000000000000" pitchFamily="2" charset="2"/>
              <a:buChar char="Ø"/>
            </a:pPr>
            <a:r>
              <a:rPr lang="en-US" sz="1900" dirty="0"/>
              <a:t>Backup plan if tech problems?</a:t>
            </a:r>
          </a:p>
          <a:p>
            <a:pPr lvl="1">
              <a:buFont typeface="Wingdings" panose="05000000000000000000" pitchFamily="2" charset="2"/>
              <a:buChar char="Ø"/>
            </a:pPr>
            <a:endParaRPr lang="en-US" sz="1900" dirty="0"/>
          </a:p>
          <a:p>
            <a:pPr marL="457200" lvl="1" indent="0">
              <a:buNone/>
            </a:pPr>
            <a:endParaRPr lang="en-US" dirty="0"/>
          </a:p>
          <a:p>
            <a:pPr lvl="1"/>
            <a:endParaRPr lang="en-US" dirty="0"/>
          </a:p>
        </p:txBody>
      </p:sp>
      <p:pic>
        <p:nvPicPr>
          <p:cNvPr id="3076" name="Picture 4" descr="COVID-19 Response: Tips for Effective &quot;Virtual&quot; Mediations - Lewis ...">
            <a:extLst>
              <a:ext uri="{FF2B5EF4-FFF2-40B4-BE49-F238E27FC236}">
                <a16:creationId xmlns:a16="http://schemas.microsoft.com/office/drawing/2014/main" id="{89692F23-036A-4A91-A59C-30BEF9D24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95" y="2504058"/>
            <a:ext cx="3455436" cy="229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9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313033" y="2114533"/>
            <a:ext cx="8154364" cy="4681960"/>
          </a:xfrm>
        </p:spPr>
        <p:txBody>
          <a:bodyPr>
            <a:normAutofit fontScale="70000" lnSpcReduction="20000"/>
          </a:bodyPr>
          <a:lstStyle/>
          <a:p>
            <a:pPr>
              <a:buFont typeface="Wingdings" panose="05000000000000000000" pitchFamily="2" charset="2"/>
              <a:buChar char="q"/>
            </a:pPr>
            <a:r>
              <a:rPr lang="en-US" sz="3400" b="1" dirty="0"/>
              <a:t>Preparing your client</a:t>
            </a:r>
          </a:p>
          <a:p>
            <a:pPr lvl="1">
              <a:buFont typeface="Wingdings" panose="05000000000000000000" pitchFamily="2" charset="2"/>
              <a:buChar char="q"/>
            </a:pPr>
            <a:r>
              <a:rPr lang="en-US" sz="2700" dirty="0"/>
              <a:t>Acquaint your client with the settlement conference process as you would for a regular, non-virtual conference.</a:t>
            </a:r>
          </a:p>
          <a:p>
            <a:pPr lvl="2">
              <a:buFont typeface="Wingdings" panose="05000000000000000000" pitchFamily="2" charset="2"/>
              <a:buChar char="q"/>
            </a:pPr>
            <a:r>
              <a:rPr lang="en-US" sz="2500" dirty="0"/>
              <a:t>Have client prepare a few words to share his/her story</a:t>
            </a:r>
          </a:p>
          <a:p>
            <a:pPr lvl="1">
              <a:buFont typeface="Wingdings" panose="05000000000000000000" pitchFamily="2" charset="2"/>
              <a:buChar char="q"/>
            </a:pPr>
            <a:r>
              <a:rPr lang="en-US" sz="2700" dirty="0"/>
              <a:t>Acclimate your client to videoconferencing logistics &amp; etiquette (likely first time for non-institutional client)</a:t>
            </a:r>
          </a:p>
          <a:p>
            <a:pPr lvl="2">
              <a:buFont typeface="Wingdings" panose="05000000000000000000" pitchFamily="2" charset="2"/>
              <a:buChar char="Ø"/>
            </a:pPr>
            <a:r>
              <a:rPr lang="en-US" sz="2700" dirty="0"/>
              <a:t>Understand all conference ground rules discussed with magistrate judge beforehand (e.g., no recording).</a:t>
            </a:r>
          </a:p>
          <a:p>
            <a:pPr lvl="2">
              <a:buFont typeface="Wingdings" panose="05000000000000000000" pitchFamily="2" charset="2"/>
              <a:buChar char="Ø"/>
            </a:pPr>
            <a:r>
              <a:rPr lang="en-US" sz="2700" dirty="0"/>
              <a:t>Practice test run through is crucial, especially if you will not be in same location as your client.</a:t>
            </a:r>
          </a:p>
          <a:p>
            <a:pPr lvl="2">
              <a:buFont typeface="Wingdings" panose="05000000000000000000" pitchFamily="2" charset="2"/>
              <a:buChar char="Ø"/>
            </a:pPr>
            <a:r>
              <a:rPr lang="en-US" sz="2700" dirty="0"/>
              <a:t>Need laptop, desktop, smartphone or tablet (desktop preferred) with device’s power sources and working microphone &amp; camera. </a:t>
            </a:r>
          </a:p>
          <a:p>
            <a:pPr lvl="1"/>
            <a:endParaRPr lang="en-US" sz="700" dirty="0"/>
          </a:p>
        </p:txBody>
      </p:sp>
      <p:pic>
        <p:nvPicPr>
          <p:cNvPr id="7" name="Picture 6">
            <a:extLst>
              <a:ext uri="{FF2B5EF4-FFF2-40B4-BE49-F238E27FC236}">
                <a16:creationId xmlns:a16="http://schemas.microsoft.com/office/drawing/2014/main" id="{D68B7127-7F40-4D15-BF6E-3DD2E2478786}"/>
              </a:ext>
            </a:extLst>
          </p:cNvPr>
          <p:cNvPicPr>
            <a:picLocks noChangeAspect="1"/>
          </p:cNvPicPr>
          <p:nvPr/>
        </p:nvPicPr>
        <p:blipFill>
          <a:blip r:embed="rId2"/>
          <a:stretch>
            <a:fillRect/>
          </a:stretch>
        </p:blipFill>
        <p:spPr>
          <a:xfrm>
            <a:off x="8580132" y="2721683"/>
            <a:ext cx="3272344" cy="2336454"/>
          </a:xfrm>
          <a:prstGeom prst="rect">
            <a:avLst/>
          </a:prstGeom>
        </p:spPr>
      </p:pic>
    </p:spTree>
    <p:extLst>
      <p:ext uri="{BB962C8B-B14F-4D97-AF65-F5344CB8AC3E}">
        <p14:creationId xmlns:p14="http://schemas.microsoft.com/office/powerpoint/2010/main" val="96884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359-7D81-4861-BA4C-DD9BA5ABE012}"/>
              </a:ext>
            </a:extLst>
          </p:cNvPr>
          <p:cNvSpPr>
            <a:spLocks noGrp="1"/>
          </p:cNvSpPr>
          <p:nvPr>
            <p:ph type="title"/>
          </p:nvPr>
        </p:nvSpPr>
        <p:spPr/>
        <p:txBody>
          <a:bodyPr/>
          <a:lstStyle/>
          <a:p>
            <a:r>
              <a:rPr lang="en-US" dirty="0"/>
              <a:t>Practical Tips for Remote Conferences </a:t>
            </a:r>
          </a:p>
        </p:txBody>
      </p:sp>
      <p:sp>
        <p:nvSpPr>
          <p:cNvPr id="3" name="Content Placeholder 2">
            <a:extLst>
              <a:ext uri="{FF2B5EF4-FFF2-40B4-BE49-F238E27FC236}">
                <a16:creationId xmlns:a16="http://schemas.microsoft.com/office/drawing/2014/main" id="{D1EAB594-4D84-43D4-940E-F9A1ED37C7B4}"/>
              </a:ext>
            </a:extLst>
          </p:cNvPr>
          <p:cNvSpPr>
            <a:spLocks noGrp="1"/>
          </p:cNvSpPr>
          <p:nvPr>
            <p:ph idx="1"/>
          </p:nvPr>
        </p:nvSpPr>
        <p:spPr>
          <a:xfrm>
            <a:off x="444659" y="2558678"/>
            <a:ext cx="8154364" cy="3973335"/>
          </a:xfrm>
        </p:spPr>
        <p:txBody>
          <a:bodyPr>
            <a:normAutofit/>
          </a:bodyPr>
          <a:lstStyle/>
          <a:p>
            <a:pPr marL="0" indent="0">
              <a:buNone/>
            </a:pPr>
            <a:endParaRPr lang="en-US" sz="2000" dirty="0"/>
          </a:p>
          <a:p>
            <a:pPr>
              <a:buFont typeface="Wingdings" panose="05000000000000000000" pitchFamily="2" charset="2"/>
              <a:buChar char="Ø"/>
            </a:pPr>
            <a:r>
              <a:rPr lang="en-US" sz="2000" dirty="0"/>
              <a:t>Download app for virtual platform.</a:t>
            </a:r>
          </a:p>
          <a:p>
            <a:pPr>
              <a:buFont typeface="Wingdings" panose="05000000000000000000" pitchFamily="2" charset="2"/>
              <a:buChar char="Ø"/>
            </a:pPr>
            <a:r>
              <a:rPr lang="en-US" sz="2000" dirty="0"/>
              <a:t>Check internet speed: 40 Mbps.  Wired connection preferred over wireless. </a:t>
            </a:r>
          </a:p>
          <a:p>
            <a:pPr>
              <a:buFont typeface="Wingdings" panose="05000000000000000000" pitchFamily="2" charset="2"/>
              <a:buChar char="Ø"/>
            </a:pPr>
            <a:r>
              <a:rPr lang="en-US" sz="2000" dirty="0"/>
              <a:t>If bad sound quality: cut video or leave video, call in, and mute computer to avoid echo.</a:t>
            </a:r>
          </a:p>
          <a:p>
            <a:pPr>
              <a:buFont typeface="Wingdings" panose="05000000000000000000" pitchFamily="2" charset="2"/>
              <a:buChar char="Ø"/>
            </a:pPr>
            <a:r>
              <a:rPr lang="en-US" sz="2000" dirty="0"/>
              <a:t>Find secure location with secure internet connection</a:t>
            </a:r>
          </a:p>
          <a:p>
            <a:pPr>
              <a:buFont typeface="Wingdings" panose="05000000000000000000" pitchFamily="2" charset="2"/>
              <a:buChar char="Ø"/>
            </a:pPr>
            <a:r>
              <a:rPr lang="en-US" sz="2000" dirty="0"/>
              <a:t>Ensure appropriate video background</a:t>
            </a:r>
          </a:p>
          <a:p>
            <a:pPr>
              <a:buFont typeface="Wingdings" panose="05000000000000000000" pitchFamily="2" charset="2"/>
              <a:buChar char="Ø"/>
            </a:pPr>
            <a:r>
              <a:rPr lang="en-US" sz="2000" dirty="0"/>
              <a:t>Upload appropriate profile photo</a:t>
            </a:r>
          </a:p>
          <a:p>
            <a:pPr marL="457200" lvl="1" indent="0">
              <a:buNone/>
            </a:pPr>
            <a:endParaRPr lang="en-US" sz="2000" dirty="0"/>
          </a:p>
          <a:p>
            <a:pPr lvl="1"/>
            <a:endParaRPr lang="en-US" sz="2000" dirty="0"/>
          </a:p>
        </p:txBody>
      </p:sp>
      <p:pic>
        <p:nvPicPr>
          <p:cNvPr id="4" name="Picture 3">
            <a:extLst>
              <a:ext uri="{FF2B5EF4-FFF2-40B4-BE49-F238E27FC236}">
                <a16:creationId xmlns:a16="http://schemas.microsoft.com/office/drawing/2014/main" id="{7BC1046A-76E7-4B58-9F05-24C372BB1C18}"/>
              </a:ext>
            </a:extLst>
          </p:cNvPr>
          <p:cNvPicPr>
            <a:picLocks noChangeAspect="1"/>
          </p:cNvPicPr>
          <p:nvPr/>
        </p:nvPicPr>
        <p:blipFill rotWithShape="1">
          <a:blip r:embed="rId2"/>
          <a:srcRect t="14970" r="-687"/>
          <a:stretch/>
        </p:blipFill>
        <p:spPr>
          <a:xfrm>
            <a:off x="8599023" y="2604750"/>
            <a:ext cx="3017017" cy="2933736"/>
          </a:xfrm>
          <a:prstGeom prst="rect">
            <a:avLst/>
          </a:prstGeom>
        </p:spPr>
      </p:pic>
    </p:spTree>
    <p:extLst>
      <p:ext uri="{BB962C8B-B14F-4D97-AF65-F5344CB8AC3E}">
        <p14:creationId xmlns:p14="http://schemas.microsoft.com/office/powerpoint/2010/main" val="2846508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3.xml><?xml version="1.0" encoding="utf-8"?>
<ds:datastoreItem xmlns:ds="http://schemas.openxmlformats.org/officeDocument/2006/customXml" ds:itemID="{D1E580CA-3EBF-40A1-848D-12B3B18BB82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710</TotalTime>
  <Words>1660</Words>
  <Application>Microsoft Macintosh PowerPoint</Application>
  <PresentationFormat>Widescreen</PresentationFormat>
  <Paragraphs>153</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Century Gothic</vt:lpstr>
      <vt:lpstr>proxima-nova</vt:lpstr>
      <vt:lpstr>Tahoma</vt:lpstr>
      <vt:lpstr>Wingdings</vt:lpstr>
      <vt:lpstr>Wingdings 2</vt:lpstr>
      <vt:lpstr>Quotable</vt:lpstr>
      <vt:lpstr>Your Microphone is Muted:</vt:lpstr>
      <vt:lpstr>Agenda</vt:lpstr>
      <vt:lpstr>Settlement Conferences in U.S. District Court</vt:lpstr>
      <vt:lpstr>Settlement Conferences in U.S. District Court</vt:lpstr>
      <vt:lpstr>Benefits of Virtual Settlement Conferences</vt:lpstr>
      <vt:lpstr>Practical Tips for Remote Conferences </vt:lpstr>
      <vt:lpstr>Practical Tips for Remote Conferences </vt:lpstr>
      <vt:lpstr>Practical Tips for Remote Conferences </vt:lpstr>
      <vt:lpstr>Practical Tips for Remote Conferences </vt:lpstr>
      <vt:lpstr>Practical Tips for Remote Conferences </vt:lpstr>
      <vt:lpstr>Practical Tips for Remote Conferences </vt:lpstr>
      <vt:lpstr>Practical Tips for Remote Conferences </vt:lpstr>
      <vt:lpstr>Practical Tips for Remote Conferences </vt:lpstr>
      <vt:lpstr>Practical Tips for Remote Conferences </vt:lpstr>
      <vt:lpstr>Ethical Considerations</vt:lpstr>
      <vt:lpstr>Ethical Considerations</vt:lpstr>
      <vt:lpstr>Ethical Considerations</vt:lpstr>
      <vt:lpstr>Ethical Considerations</vt:lpstr>
      <vt:lpstr>Resources for Online Mediations</vt:lpstr>
      <vt:lpstr>Thank you! Questions can be directed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Microphone is Muted:</dc:title>
  <dc:creator>Deborah Yim</dc:creator>
  <cp:lastModifiedBy>Dana Collier Smith</cp:lastModifiedBy>
  <cp:revision>29</cp:revision>
  <dcterms:created xsi:type="dcterms:W3CDTF">2020-07-14T17:33:12Z</dcterms:created>
  <dcterms:modified xsi:type="dcterms:W3CDTF">2020-07-15T17:25:26Z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