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1"/>
  </p:sldMasterIdLst>
  <p:notesMasterIdLst>
    <p:notesMasterId r:id="rId27"/>
  </p:notesMasterIdLst>
  <p:handoutMasterIdLst>
    <p:handoutMasterId r:id="rId28"/>
  </p:handoutMasterIdLst>
  <p:sldIdLst>
    <p:sldId id="276" r:id="rId2"/>
    <p:sldId id="312" r:id="rId3"/>
    <p:sldId id="278" r:id="rId4"/>
    <p:sldId id="323" r:id="rId5"/>
    <p:sldId id="280" r:id="rId6"/>
    <p:sldId id="281" r:id="rId7"/>
    <p:sldId id="318" r:id="rId8"/>
    <p:sldId id="303" r:id="rId9"/>
    <p:sldId id="317" r:id="rId10"/>
    <p:sldId id="286" r:id="rId11"/>
    <p:sldId id="287" r:id="rId12"/>
    <p:sldId id="288" r:id="rId13"/>
    <p:sldId id="289" r:id="rId14"/>
    <p:sldId id="290" r:id="rId15"/>
    <p:sldId id="291" r:id="rId16"/>
    <p:sldId id="483" r:id="rId17"/>
    <p:sldId id="474" r:id="rId18"/>
    <p:sldId id="315" r:id="rId19"/>
    <p:sldId id="480" r:id="rId20"/>
    <p:sldId id="481" r:id="rId21"/>
    <p:sldId id="292" r:id="rId22"/>
    <p:sldId id="314" r:id="rId23"/>
    <p:sldId id="482" r:id="rId24"/>
    <p:sldId id="435" r:id="rId25"/>
    <p:sldId id="439" r:id="rId26"/>
  </p:sldIdLst>
  <p:sldSz cx="12192000" cy="6858000"/>
  <p:notesSz cx="6858000" cy="9144000"/>
  <p:custDataLst>
    <p:tags r:id="rId2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8" autoAdjust="0"/>
    <p:restoredTop sz="94660"/>
  </p:normalViewPr>
  <p:slideViewPr>
    <p:cSldViewPr snapToGrid="0">
      <p:cViewPr varScale="1">
        <p:scale>
          <a:sx n="115" d="100"/>
          <a:sy n="115" d="100"/>
        </p:scale>
        <p:origin x="456" y="192"/>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6E6BEAC-BDF7-4961-BFD3-7FF1EF3A962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10A1902-2FA9-41D9-B8FF-90520F164CB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CD22737-271E-4205-84EC-D637FA17B610}" type="datetimeFigureOut">
              <a:rPr lang="en-US" smtClean="0"/>
              <a:t>4/27/20</a:t>
            </a:fld>
            <a:endParaRPr lang="en-US"/>
          </a:p>
        </p:txBody>
      </p:sp>
      <p:sp>
        <p:nvSpPr>
          <p:cNvPr id="4" name="Footer Placeholder 3">
            <a:extLst>
              <a:ext uri="{FF2B5EF4-FFF2-40B4-BE49-F238E27FC236}">
                <a16:creationId xmlns:a16="http://schemas.microsoft.com/office/drawing/2014/main" id="{D3A38CF1-B1DF-437B-A007-909E0881832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A20AA07-3C17-4DA3-BE9C-F567F3AB54A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956E404-131E-4452-A2DB-69C48319A6CF}" type="slidenum">
              <a:rPr lang="en-US" smtClean="0"/>
              <a:t>‹#›</a:t>
            </a:fld>
            <a:endParaRPr lang="en-US"/>
          </a:p>
        </p:txBody>
      </p:sp>
    </p:spTree>
    <p:extLst>
      <p:ext uri="{BB962C8B-B14F-4D97-AF65-F5344CB8AC3E}">
        <p14:creationId xmlns:p14="http://schemas.microsoft.com/office/powerpoint/2010/main" val="39314125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972F42-4203-4BD5-8D56-94DA318F294F}" type="datetimeFigureOut">
              <a:rPr lang="en-US" smtClean="0"/>
              <a:t>4/27/20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07B06D-CB22-403F-940C-C74B2AC7F319}" type="slidenum">
              <a:rPr lang="en-US" smtClean="0"/>
              <a:t>‹#›</a:t>
            </a:fld>
            <a:endParaRPr lang="en-US"/>
          </a:p>
        </p:txBody>
      </p:sp>
    </p:spTree>
    <p:extLst>
      <p:ext uri="{BB962C8B-B14F-4D97-AF65-F5344CB8AC3E}">
        <p14:creationId xmlns:p14="http://schemas.microsoft.com/office/powerpoint/2010/main" val="2414768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07B06D-CB22-403F-940C-C74B2AC7F319}" type="slidenum">
              <a:rPr lang="en-US" smtClean="0"/>
              <a:t>1</a:t>
            </a:fld>
            <a:endParaRPr lang="en-US"/>
          </a:p>
        </p:txBody>
      </p:sp>
    </p:spTree>
    <p:extLst>
      <p:ext uri="{BB962C8B-B14F-4D97-AF65-F5344CB8AC3E}">
        <p14:creationId xmlns:p14="http://schemas.microsoft.com/office/powerpoint/2010/main" val="10074068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07B06D-CB22-403F-940C-C74B2AC7F319}" type="slidenum">
              <a:rPr lang="en-US" smtClean="0"/>
              <a:t>10</a:t>
            </a:fld>
            <a:endParaRPr lang="en-US"/>
          </a:p>
        </p:txBody>
      </p:sp>
    </p:spTree>
    <p:extLst>
      <p:ext uri="{BB962C8B-B14F-4D97-AF65-F5344CB8AC3E}">
        <p14:creationId xmlns:p14="http://schemas.microsoft.com/office/powerpoint/2010/main" val="27850141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07B06D-CB22-403F-940C-C74B2AC7F319}" type="slidenum">
              <a:rPr lang="en-US" smtClean="0"/>
              <a:t>11</a:t>
            </a:fld>
            <a:endParaRPr lang="en-US"/>
          </a:p>
        </p:txBody>
      </p:sp>
    </p:spTree>
    <p:extLst>
      <p:ext uri="{BB962C8B-B14F-4D97-AF65-F5344CB8AC3E}">
        <p14:creationId xmlns:p14="http://schemas.microsoft.com/office/powerpoint/2010/main" val="30034925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07B06D-CB22-403F-940C-C74B2AC7F319}" type="slidenum">
              <a:rPr lang="en-US" smtClean="0"/>
              <a:t>12</a:t>
            </a:fld>
            <a:endParaRPr lang="en-US"/>
          </a:p>
        </p:txBody>
      </p:sp>
    </p:spTree>
    <p:extLst>
      <p:ext uri="{BB962C8B-B14F-4D97-AF65-F5344CB8AC3E}">
        <p14:creationId xmlns:p14="http://schemas.microsoft.com/office/powerpoint/2010/main" val="27139582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07B06D-CB22-403F-940C-C74B2AC7F319}" type="slidenum">
              <a:rPr lang="en-US" smtClean="0"/>
              <a:t>13</a:t>
            </a:fld>
            <a:endParaRPr lang="en-US"/>
          </a:p>
        </p:txBody>
      </p:sp>
    </p:spTree>
    <p:extLst>
      <p:ext uri="{BB962C8B-B14F-4D97-AF65-F5344CB8AC3E}">
        <p14:creationId xmlns:p14="http://schemas.microsoft.com/office/powerpoint/2010/main" val="41363490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07B06D-CB22-403F-940C-C74B2AC7F319}" type="slidenum">
              <a:rPr lang="en-US" smtClean="0"/>
              <a:t>14</a:t>
            </a:fld>
            <a:endParaRPr lang="en-US"/>
          </a:p>
        </p:txBody>
      </p:sp>
    </p:spTree>
    <p:extLst>
      <p:ext uri="{BB962C8B-B14F-4D97-AF65-F5344CB8AC3E}">
        <p14:creationId xmlns:p14="http://schemas.microsoft.com/office/powerpoint/2010/main" val="37023747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07B06D-CB22-403F-940C-C74B2AC7F319}" type="slidenum">
              <a:rPr lang="en-US" smtClean="0"/>
              <a:t>15</a:t>
            </a:fld>
            <a:endParaRPr lang="en-US"/>
          </a:p>
        </p:txBody>
      </p:sp>
    </p:spTree>
    <p:extLst>
      <p:ext uri="{BB962C8B-B14F-4D97-AF65-F5344CB8AC3E}">
        <p14:creationId xmlns:p14="http://schemas.microsoft.com/office/powerpoint/2010/main" val="24183745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5C334DA-F7C5-4BCC-BD97-051ACDEBB9F3}" type="slidenum">
              <a:rPr lang="en-US" sz="1200"/>
              <a:pPr eaLnBrk="1" hangingPunct="1"/>
              <a:t>16</a:t>
            </a:fld>
            <a:endParaRPr lang="en-US" sz="1200"/>
          </a:p>
        </p:txBody>
      </p:sp>
      <p:sp>
        <p:nvSpPr>
          <p:cNvPr id="118787" name="Rectangle 2"/>
          <p:cNvSpPr>
            <a:spLocks noGrp="1" noRot="1" noChangeAspect="1" noChangeArrowheads="1" noTextEdit="1"/>
          </p:cNvSpPr>
          <p:nvPr>
            <p:ph type="sldImg"/>
          </p:nvPr>
        </p:nvSpPr>
        <p:spPr/>
      </p:sp>
      <p:sp>
        <p:nvSpPr>
          <p:cNvPr id="118788"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6443406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5C334DA-F7C5-4BCC-BD97-051ACDEBB9F3}" type="slidenum">
              <a:rPr lang="en-US" sz="1200"/>
              <a:pPr eaLnBrk="1" hangingPunct="1"/>
              <a:t>17</a:t>
            </a:fld>
            <a:endParaRPr lang="en-US" sz="1200"/>
          </a:p>
        </p:txBody>
      </p:sp>
      <p:sp>
        <p:nvSpPr>
          <p:cNvPr id="118787" name="Rectangle 2"/>
          <p:cNvSpPr>
            <a:spLocks noGrp="1" noRot="1" noChangeAspect="1" noChangeArrowheads="1" noTextEdit="1"/>
          </p:cNvSpPr>
          <p:nvPr>
            <p:ph type="sldImg"/>
          </p:nvPr>
        </p:nvSpPr>
        <p:spPr/>
      </p:sp>
      <p:sp>
        <p:nvSpPr>
          <p:cNvPr id="118788"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29013459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07B06D-CB22-403F-940C-C74B2AC7F319}" type="slidenum">
              <a:rPr lang="en-US" smtClean="0"/>
              <a:t>18</a:t>
            </a:fld>
            <a:endParaRPr lang="en-US"/>
          </a:p>
        </p:txBody>
      </p:sp>
    </p:spTree>
    <p:extLst>
      <p:ext uri="{BB962C8B-B14F-4D97-AF65-F5344CB8AC3E}">
        <p14:creationId xmlns:p14="http://schemas.microsoft.com/office/powerpoint/2010/main" val="19653527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07B06D-CB22-403F-940C-C74B2AC7F319}" type="slidenum">
              <a:rPr lang="en-US" smtClean="0"/>
              <a:t>19</a:t>
            </a:fld>
            <a:endParaRPr lang="en-US"/>
          </a:p>
        </p:txBody>
      </p:sp>
    </p:spTree>
    <p:extLst>
      <p:ext uri="{BB962C8B-B14F-4D97-AF65-F5344CB8AC3E}">
        <p14:creationId xmlns:p14="http://schemas.microsoft.com/office/powerpoint/2010/main" val="573621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07B06D-CB22-403F-940C-C74B2AC7F319}" type="slidenum">
              <a:rPr lang="en-US" smtClean="0"/>
              <a:t>2</a:t>
            </a:fld>
            <a:endParaRPr lang="en-US"/>
          </a:p>
        </p:txBody>
      </p:sp>
    </p:spTree>
    <p:extLst>
      <p:ext uri="{BB962C8B-B14F-4D97-AF65-F5344CB8AC3E}">
        <p14:creationId xmlns:p14="http://schemas.microsoft.com/office/powerpoint/2010/main" val="36523680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07B06D-CB22-403F-940C-C74B2AC7F319}" type="slidenum">
              <a:rPr lang="en-US" smtClean="0"/>
              <a:t>20</a:t>
            </a:fld>
            <a:endParaRPr lang="en-US"/>
          </a:p>
        </p:txBody>
      </p:sp>
    </p:spTree>
    <p:extLst>
      <p:ext uri="{BB962C8B-B14F-4D97-AF65-F5344CB8AC3E}">
        <p14:creationId xmlns:p14="http://schemas.microsoft.com/office/powerpoint/2010/main" val="33242538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07B06D-CB22-403F-940C-C74B2AC7F319}" type="slidenum">
              <a:rPr lang="en-US" smtClean="0"/>
              <a:t>21</a:t>
            </a:fld>
            <a:endParaRPr lang="en-US"/>
          </a:p>
        </p:txBody>
      </p:sp>
    </p:spTree>
    <p:extLst>
      <p:ext uri="{BB962C8B-B14F-4D97-AF65-F5344CB8AC3E}">
        <p14:creationId xmlns:p14="http://schemas.microsoft.com/office/powerpoint/2010/main" val="13547302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07B06D-CB22-403F-940C-C74B2AC7F319}" type="slidenum">
              <a:rPr lang="en-US" smtClean="0"/>
              <a:t>22</a:t>
            </a:fld>
            <a:endParaRPr lang="en-US"/>
          </a:p>
        </p:txBody>
      </p:sp>
    </p:spTree>
    <p:extLst>
      <p:ext uri="{BB962C8B-B14F-4D97-AF65-F5344CB8AC3E}">
        <p14:creationId xmlns:p14="http://schemas.microsoft.com/office/powerpoint/2010/main" val="32133605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07B06D-CB22-403F-940C-C74B2AC7F319}" type="slidenum">
              <a:rPr lang="en-US" smtClean="0"/>
              <a:t>23</a:t>
            </a:fld>
            <a:endParaRPr lang="en-US"/>
          </a:p>
        </p:txBody>
      </p:sp>
    </p:spTree>
    <p:extLst>
      <p:ext uri="{BB962C8B-B14F-4D97-AF65-F5344CB8AC3E}">
        <p14:creationId xmlns:p14="http://schemas.microsoft.com/office/powerpoint/2010/main" val="41607709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07B06D-CB22-403F-940C-C74B2AC7F319}" type="slidenum">
              <a:rPr lang="en-US" smtClean="0"/>
              <a:t>24</a:t>
            </a:fld>
            <a:endParaRPr lang="en-US"/>
          </a:p>
        </p:txBody>
      </p:sp>
    </p:spTree>
    <p:extLst>
      <p:ext uri="{BB962C8B-B14F-4D97-AF65-F5344CB8AC3E}">
        <p14:creationId xmlns:p14="http://schemas.microsoft.com/office/powerpoint/2010/main" val="33731466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07B06D-CB22-403F-940C-C74B2AC7F319}" type="slidenum">
              <a:rPr lang="en-US" smtClean="0"/>
              <a:t>25</a:t>
            </a:fld>
            <a:endParaRPr lang="en-US"/>
          </a:p>
        </p:txBody>
      </p:sp>
    </p:spTree>
    <p:extLst>
      <p:ext uri="{BB962C8B-B14F-4D97-AF65-F5344CB8AC3E}">
        <p14:creationId xmlns:p14="http://schemas.microsoft.com/office/powerpoint/2010/main" val="1385548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07B06D-CB22-403F-940C-C74B2AC7F319}" type="slidenum">
              <a:rPr lang="en-US" smtClean="0"/>
              <a:t>3</a:t>
            </a:fld>
            <a:endParaRPr lang="en-US"/>
          </a:p>
        </p:txBody>
      </p:sp>
    </p:spTree>
    <p:extLst>
      <p:ext uri="{BB962C8B-B14F-4D97-AF65-F5344CB8AC3E}">
        <p14:creationId xmlns:p14="http://schemas.microsoft.com/office/powerpoint/2010/main" val="1365262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07B06D-CB22-403F-940C-C74B2AC7F319}" type="slidenum">
              <a:rPr lang="en-US" smtClean="0"/>
              <a:t>4</a:t>
            </a:fld>
            <a:endParaRPr lang="en-US"/>
          </a:p>
        </p:txBody>
      </p:sp>
    </p:spTree>
    <p:extLst>
      <p:ext uri="{BB962C8B-B14F-4D97-AF65-F5344CB8AC3E}">
        <p14:creationId xmlns:p14="http://schemas.microsoft.com/office/powerpoint/2010/main" val="2193226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07B06D-CB22-403F-940C-C74B2AC7F319}" type="slidenum">
              <a:rPr lang="en-US" smtClean="0"/>
              <a:t>5</a:t>
            </a:fld>
            <a:endParaRPr lang="en-US"/>
          </a:p>
        </p:txBody>
      </p:sp>
    </p:spTree>
    <p:extLst>
      <p:ext uri="{BB962C8B-B14F-4D97-AF65-F5344CB8AC3E}">
        <p14:creationId xmlns:p14="http://schemas.microsoft.com/office/powerpoint/2010/main" val="7171487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07B06D-CB22-403F-940C-C74B2AC7F319}" type="slidenum">
              <a:rPr lang="en-US" smtClean="0"/>
              <a:t>6</a:t>
            </a:fld>
            <a:endParaRPr lang="en-US"/>
          </a:p>
        </p:txBody>
      </p:sp>
    </p:spTree>
    <p:extLst>
      <p:ext uri="{BB962C8B-B14F-4D97-AF65-F5344CB8AC3E}">
        <p14:creationId xmlns:p14="http://schemas.microsoft.com/office/powerpoint/2010/main" val="3960274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07B06D-CB22-403F-940C-C74B2AC7F319}" type="slidenum">
              <a:rPr lang="en-US" smtClean="0"/>
              <a:t>7</a:t>
            </a:fld>
            <a:endParaRPr lang="en-US"/>
          </a:p>
        </p:txBody>
      </p:sp>
    </p:spTree>
    <p:extLst>
      <p:ext uri="{BB962C8B-B14F-4D97-AF65-F5344CB8AC3E}">
        <p14:creationId xmlns:p14="http://schemas.microsoft.com/office/powerpoint/2010/main" val="4322378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07B06D-CB22-403F-940C-C74B2AC7F319}" type="slidenum">
              <a:rPr lang="en-US" smtClean="0"/>
              <a:t>8</a:t>
            </a:fld>
            <a:endParaRPr lang="en-US"/>
          </a:p>
        </p:txBody>
      </p:sp>
    </p:spTree>
    <p:extLst>
      <p:ext uri="{BB962C8B-B14F-4D97-AF65-F5344CB8AC3E}">
        <p14:creationId xmlns:p14="http://schemas.microsoft.com/office/powerpoint/2010/main" val="14436536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07B06D-CB22-403F-940C-C74B2AC7F319}" type="slidenum">
              <a:rPr lang="en-US" smtClean="0"/>
              <a:t>9</a:t>
            </a:fld>
            <a:endParaRPr lang="en-US"/>
          </a:p>
        </p:txBody>
      </p:sp>
    </p:spTree>
    <p:extLst>
      <p:ext uri="{BB962C8B-B14F-4D97-AF65-F5344CB8AC3E}">
        <p14:creationId xmlns:p14="http://schemas.microsoft.com/office/powerpoint/2010/main" val="326463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gradFill>
                <a:effectLst>
                  <a:outerShdw blurRad="469900" dist="342900" dir="5400000" sy="-20000" rotWithShape="0">
                    <a:prstClr val="black">
                      <a:alpha val="66000"/>
                    </a:prstClr>
                  </a:outerShdw>
                </a:effectLst>
                <a:latin typeface="+mj-lt"/>
              </a:defRPr>
            </a:lvl1pPr>
          </a:lstStyle>
          <a:p>
            <a:r>
              <a:rPr lang="en-US"/>
              <a:t>Click to edit Master title style</a:t>
            </a:r>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Date Placeholder 6"/>
          <p:cNvSpPr>
            <a:spLocks noGrp="1"/>
          </p:cNvSpPr>
          <p:nvPr>
            <p:ph type="dt" sz="half" idx="10"/>
          </p:nvPr>
        </p:nvSpPr>
        <p:spPr/>
        <p:txBody>
          <a:bodyPr/>
          <a:lstStyle/>
          <a:p>
            <a:fld id="{ECD19FB2-3AAB-4D03-B13A-2960828C78E3}" type="datetimeFigureOut">
              <a:rPr lang="en-US"/>
              <a:t>4/27/20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2F896-40B5-4ADD-8801-0D06FADFA095}" type="slidenum">
              <a:rPr lang="en-US"/>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a:t>4/27/20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a:t>4/27/20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a:t>4/27/20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a:t>4/27/20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a:t>4/27/20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a:t>4/27/20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ED02AE-B9A4-47BD-AF8E-97E16144138B}" type="datetimeFigureOut">
              <a:rPr lang="en-US"/>
              <a:t>4/27/20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0FD78B-DB02-4362-BCDC-98A55456977C}" type="datetimeFigureOut">
              <a:rPr lang="en-US"/>
              <a:t>4/27/20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916976-5D93-46E4-A98A-FAD63E4D0EA8}" type="datetimeFigureOut">
              <a:rPr lang="en-US"/>
              <a:t>4/27/20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gradFill>
                <a:effectLst>
                  <a:outerShdw blurRad="469900" dist="342900" dir="5400000" sy="-20000" rotWithShape="0">
                    <a:prstClr val="black">
                      <a:alpha val="66000"/>
                    </a:prstClr>
                  </a:outerShdw>
                </a:effectLst>
                <a:latin typeface="+mj-lt"/>
              </a:defRPr>
            </a:lvl1pPr>
          </a:lstStyle>
          <a:p>
            <a:r>
              <a:rPr lang="en-US"/>
              <a:t>Click to edit Master title style</a:t>
            </a:r>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F39F4F5-F4D2-4D2A-AB60-88D37ADCB869}" type="datetimeFigureOut">
              <a:rPr lang="en-US"/>
              <a:t>4/27/20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23BC6CE-6D1E-47E5-8859-F31AC5380EB2}" type="datetimeFigureOut">
              <a:rPr lang="en-US"/>
              <a:t>4/27/20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1B4E7C4-4DA4-404D-9965-B13F2DD7D8BF}" type="datetimeFigureOut">
              <a:rPr lang="en-US"/>
              <a:t>4/27/20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2F896-40B5-4ADD-8801-0D06FADFA095}" type="slidenum">
              <a:rPr lang="en-US"/>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76FB7AA-4A53-424F-AD41-70827B6504BA}" type="datetimeFigureOut">
              <a:rPr lang="en-US"/>
              <a:t>4/27/20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a:t>4/27/20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22F896-40B5-4ADD-8801-0D06FADFA095}" type="slidenum">
              <a:rPr lang="en-US"/>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a:t>4/27/20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a:t>4/27/20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gradFill>
              </a:defRPr>
            </a:lvl1pPr>
          </a:lstStyle>
          <a:p>
            <a:fld id="{51CF1133-3259-4C45-BABA-5B62D9C6F78D}" type="datetimeFigureOut">
              <a:rPr lang="en-US"/>
              <a:t>4/27/20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gradFill>
              </a:defRPr>
            </a:lvl1pPr>
          </a:lstStyle>
          <a:p>
            <a:fld id="{6D22F896-40B5-4ADD-8801-0D06FADFA095}" type="slidenum">
              <a:rPr lang="en-US"/>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ransition/>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200">
                <a:solidFill>
                  <a:srgbClr val="FFFF00"/>
                </a:solidFill>
              </a:rPr>
              <a:t>Michael  H. Gendel MD</a:t>
            </a:r>
            <a:br>
              <a:rPr lang="en-US" sz="3200">
                <a:solidFill>
                  <a:srgbClr val="FFFF00"/>
                </a:solidFill>
              </a:rPr>
            </a:br>
            <a:r>
              <a:rPr lang="en-US" sz="3200">
                <a:solidFill>
                  <a:srgbClr val="FFFF00"/>
                </a:solidFill>
              </a:rPr>
              <a:t>Colorado Physician Health Program</a:t>
            </a:r>
            <a:br>
              <a:rPr lang="en-US" sz="3200">
                <a:solidFill>
                  <a:srgbClr val="FFFF00"/>
                </a:solidFill>
              </a:rPr>
            </a:br>
            <a:r>
              <a:rPr lang="en-US" sz="3200">
                <a:solidFill>
                  <a:srgbClr val="FFFF00"/>
                </a:solidFill>
              </a:rPr>
              <a:t>Jhealth  Program – U.S. 10</a:t>
            </a:r>
            <a:r>
              <a:rPr lang="en-US" sz="3200" baseline="30000">
                <a:solidFill>
                  <a:srgbClr val="FFFF00"/>
                </a:solidFill>
              </a:rPr>
              <a:t>th</a:t>
            </a:r>
            <a:r>
              <a:rPr lang="en-US" sz="3200">
                <a:solidFill>
                  <a:srgbClr val="FFFF00"/>
                </a:solidFill>
              </a:rPr>
              <a:t> Circuit</a:t>
            </a:r>
            <a:br>
              <a:rPr lang="en-US" sz="3200">
                <a:solidFill>
                  <a:srgbClr val="FFFF00"/>
                </a:solidFill>
              </a:rPr>
            </a:br>
            <a:endParaRPr lang="en-US" sz="3200">
              <a:solidFill>
                <a:srgbClr val="FFFF00"/>
              </a:solidFill>
            </a:endParaRPr>
          </a:p>
        </p:txBody>
      </p:sp>
      <p:sp>
        <p:nvSpPr>
          <p:cNvPr id="3" name="Subtitle 2"/>
          <p:cNvSpPr>
            <a:spLocks noGrp="1"/>
          </p:cNvSpPr>
          <p:nvPr>
            <p:ph type="subTitle" idx="1"/>
          </p:nvPr>
        </p:nvSpPr>
        <p:spPr>
          <a:xfrm>
            <a:off x="1340005" y="2144355"/>
            <a:ext cx="9144000" cy="754025"/>
          </a:xfrm>
        </p:spPr>
        <p:txBody>
          <a:bodyPr>
            <a:noAutofit/>
          </a:bodyPr>
          <a:lstStyle/>
          <a:p>
            <a:r>
              <a:rPr lang="en-US" sz="3600" b="1"/>
              <a:t>Viral Survival – Maintaining Mental Health in the Time of COVID-19</a:t>
            </a:r>
            <a:endParaRPr lang="en-US" sz="3600"/>
          </a:p>
        </p:txBody>
      </p:sp>
      <p:sp>
        <p:nvSpPr>
          <p:cNvPr id="4" name="TextBox 3">
            <a:extLst>
              <a:ext uri="{FF2B5EF4-FFF2-40B4-BE49-F238E27FC236}">
                <a16:creationId xmlns:a16="http://schemas.microsoft.com/office/drawing/2014/main" id="{92BC2AA5-C94B-E145-8E77-87F158909EAB}"/>
              </a:ext>
            </a:extLst>
          </p:cNvPr>
          <p:cNvSpPr txBox="1"/>
          <p:nvPr/>
        </p:nvSpPr>
        <p:spPr>
          <a:xfrm>
            <a:off x="2899519" y="3429000"/>
            <a:ext cx="6806094" cy="1077218"/>
          </a:xfrm>
          <a:prstGeom prst="rect">
            <a:avLst/>
          </a:prstGeom>
          <a:noFill/>
        </p:spPr>
        <p:txBody>
          <a:bodyPr wrap="none" rtlCol="0">
            <a:spAutoFit/>
          </a:bodyPr>
          <a:lstStyle/>
          <a:p>
            <a:r>
              <a:rPr lang="en-US" sz="3200"/>
              <a:t>Faculty of Federal Advocates – Webinar</a:t>
            </a:r>
          </a:p>
          <a:p>
            <a:r>
              <a:rPr lang="en-US" sz="3200"/>
              <a:t>28 April, 2020</a:t>
            </a:r>
          </a:p>
        </p:txBody>
      </p:sp>
    </p:spTree>
    <p:extLst>
      <p:ext uri="{BB962C8B-B14F-4D97-AF65-F5344CB8AC3E}">
        <p14:creationId xmlns:p14="http://schemas.microsoft.com/office/powerpoint/2010/main" val="4072196248"/>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chemeClr val="tx2">
                    <a:lumMod val="60000"/>
                    <a:lumOff val="40000"/>
                  </a:schemeClr>
                </a:solidFill>
                <a:effectLst>
                  <a:outerShdw blurRad="50800" dist="38100" dir="2700000" algn="tl" rotWithShape="0">
                    <a:prstClr val="black">
                      <a:alpha val="40000"/>
                    </a:prstClr>
                  </a:outerShdw>
                </a:effectLst>
              </a:rPr>
              <a:t>The stress</a:t>
            </a:r>
          </a:p>
        </p:txBody>
      </p:sp>
      <p:sp>
        <p:nvSpPr>
          <p:cNvPr id="3" name="Content Placeholder 2"/>
          <p:cNvSpPr>
            <a:spLocks noGrp="1"/>
          </p:cNvSpPr>
          <p:nvPr>
            <p:ph idx="1"/>
          </p:nvPr>
        </p:nvSpPr>
        <p:spPr/>
        <p:txBody>
          <a:bodyPr>
            <a:normAutofit fontScale="92500" lnSpcReduction="20000"/>
          </a:bodyPr>
          <a:lstStyle/>
          <a:p>
            <a:pPr>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Most of my work on stress over the last 25 years has been related to two related problems – overwork and poor work-home balance. </a:t>
            </a:r>
          </a:p>
          <a:p>
            <a:pPr>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While some of you may still be overworking, much of the stress of the moment comes from other sources.</a:t>
            </a:r>
          </a:p>
          <a:p>
            <a:pPr lvl="1">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Fear of the virus and Covid-19 illness, including in work duties</a:t>
            </a:r>
          </a:p>
          <a:p>
            <a:pPr lvl="1">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Loss of those who die; grief</a:t>
            </a:r>
          </a:p>
          <a:p>
            <a:pPr lvl="1">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Lack of work, or great difficulty executing it</a:t>
            </a:r>
          </a:p>
          <a:p>
            <a:pPr lvl="1">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Loss of social contact</a:t>
            </a:r>
          </a:p>
          <a:p>
            <a:pPr lvl="1">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Financial strain</a:t>
            </a:r>
          </a:p>
          <a:p>
            <a:pPr lvl="1">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Being cooped up, or being cooped up with family</a:t>
            </a:r>
          </a:p>
          <a:p>
            <a:pPr lvl="1">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Loneliness/isolation</a:t>
            </a:r>
          </a:p>
          <a:p>
            <a:pPr lvl="1">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Unusual responsibilities: e.g. managing children all day; schooling children</a:t>
            </a:r>
          </a:p>
          <a:p>
            <a:pPr lvl="1">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Loss of control</a:t>
            </a:r>
          </a:p>
          <a:p>
            <a:pPr lvl="1">
              <a:buClr>
                <a:schemeClr val="accent6">
                  <a:lumMod val="60000"/>
                  <a:lumOff val="40000"/>
                </a:schemeClr>
              </a:buClr>
            </a:pPr>
            <a:endParaRPr lang="en-US">
              <a:solidFill>
                <a:srgbClr val="FFFF00"/>
              </a:solidFill>
              <a:effectLst>
                <a:outerShdw blurRad="50800" dist="38100" dir="2700000" algn="tl" rotWithShape="0">
                  <a:prstClr val="black">
                    <a:alpha val="40000"/>
                  </a:prstClr>
                </a:outerShdw>
              </a:effectLst>
            </a:endParaRPr>
          </a:p>
          <a:p>
            <a:pPr lvl="1">
              <a:buClr>
                <a:schemeClr val="accent6">
                  <a:lumMod val="60000"/>
                  <a:lumOff val="40000"/>
                </a:schemeClr>
              </a:buClr>
            </a:pPr>
            <a:endParaRPr lang="en-US">
              <a:solidFill>
                <a:srgbClr val="FFFF00"/>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184203779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200"/>
            <a:ext cx="10515600" cy="1325563"/>
          </a:xfrm>
        </p:spPr>
        <p:txBody>
          <a:bodyPr>
            <a:normAutofit fontScale="90000"/>
          </a:bodyPr>
          <a:lstStyle/>
          <a:p>
            <a:r>
              <a:rPr lang="en-US">
                <a:solidFill>
                  <a:schemeClr val="tx2">
                    <a:lumMod val="60000"/>
                    <a:lumOff val="40000"/>
                  </a:schemeClr>
                </a:solidFill>
                <a:effectLst>
                  <a:outerShdw blurRad="50800" dist="38100" dir="2700000" algn="tl" rotWithShape="0">
                    <a:prstClr val="black">
                      <a:alpha val="40000"/>
                    </a:prstClr>
                  </a:outerShdw>
                </a:effectLst>
              </a:rPr>
              <a:t>Other mental health issues – need for professional help/outside support</a:t>
            </a:r>
            <a:endParaRPr lang="en-US"/>
          </a:p>
        </p:txBody>
      </p:sp>
      <p:sp>
        <p:nvSpPr>
          <p:cNvPr id="3" name="Content Placeholder 2"/>
          <p:cNvSpPr>
            <a:spLocks noGrp="1"/>
          </p:cNvSpPr>
          <p:nvPr>
            <p:ph idx="1"/>
          </p:nvPr>
        </p:nvSpPr>
        <p:spPr>
          <a:xfrm>
            <a:off x="1120000" y="1836776"/>
            <a:ext cx="10233800" cy="4351338"/>
          </a:xfrm>
        </p:spPr>
        <p:txBody>
          <a:bodyPr>
            <a:normAutofit fontScale="92500" lnSpcReduction="20000"/>
          </a:bodyPr>
          <a:lstStyle/>
          <a:p>
            <a:pPr>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For those with pre-coronavirus mental disorders, symptoms may become exacerbated</a:t>
            </a:r>
          </a:p>
          <a:p>
            <a:pPr lvl="1">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E.g., anxiety disorders (generalized anxiety, panic disorder, OCD, PTSD), mood disorders (depression, variations of bipolar disorder)</a:t>
            </a:r>
          </a:p>
          <a:p>
            <a:pPr>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Experiences in other countries, whose epidemic appeared earlier, show many psychiatric consequences; a mental health crisis may follow in the wake of the pandemic</a:t>
            </a:r>
          </a:p>
          <a:p>
            <a:pPr>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Experiences in other countries, so far, have included experiencing the pandemic as a trauma</a:t>
            </a:r>
          </a:p>
          <a:p>
            <a:pPr>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Obviously, loss of job and the money to support one’s family are critical adverse events that can lead to mental disorders or reactive states that include suicidal thinking and behavior, angry or violent outbursts</a:t>
            </a:r>
          </a:p>
          <a:p>
            <a:pPr>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 Domestic violence is increased everywhere with stay-at-home orders</a:t>
            </a:r>
          </a:p>
        </p:txBody>
      </p:sp>
    </p:spTree>
    <p:extLst>
      <p:ext uri="{BB962C8B-B14F-4D97-AF65-F5344CB8AC3E}">
        <p14:creationId xmlns:p14="http://schemas.microsoft.com/office/powerpoint/2010/main" val="414597916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solidFill>
                  <a:schemeClr val="tx2">
                    <a:lumMod val="60000"/>
                    <a:lumOff val="40000"/>
                  </a:schemeClr>
                </a:solidFill>
                <a:effectLst>
                  <a:outerShdw blurRad="50800" dist="38100" dir="2700000" algn="tl" rotWithShape="0">
                    <a:prstClr val="black">
                      <a:alpha val="40000"/>
                    </a:prstClr>
                  </a:outerShdw>
                </a:effectLst>
              </a:rPr>
              <a:t>Coping – 1 – Stanford Mind and </a:t>
            </a:r>
            <a:br>
              <a:rPr lang="en-US">
                <a:solidFill>
                  <a:schemeClr val="tx2">
                    <a:lumMod val="60000"/>
                    <a:lumOff val="40000"/>
                  </a:schemeClr>
                </a:solidFill>
                <a:effectLst>
                  <a:outerShdw blurRad="50800" dist="38100" dir="2700000" algn="tl" rotWithShape="0">
                    <a:prstClr val="black">
                      <a:alpha val="40000"/>
                    </a:prstClr>
                  </a:outerShdw>
                </a:effectLst>
              </a:rPr>
            </a:br>
            <a:r>
              <a:rPr lang="en-US">
                <a:solidFill>
                  <a:schemeClr val="tx2">
                    <a:lumMod val="60000"/>
                    <a:lumOff val="40000"/>
                  </a:schemeClr>
                </a:solidFill>
                <a:effectLst>
                  <a:outerShdw blurRad="50800" dist="38100" dir="2700000" algn="tl" rotWithShape="0">
                    <a:prstClr val="black">
                      <a:alpha val="40000"/>
                    </a:prstClr>
                  </a:outerShdw>
                </a:effectLst>
              </a:rPr>
              <a:t>Body Lab</a:t>
            </a:r>
            <a:endParaRPr lang="en-US"/>
          </a:p>
        </p:txBody>
      </p:sp>
      <p:sp>
        <p:nvSpPr>
          <p:cNvPr id="3" name="Content Placeholder 2"/>
          <p:cNvSpPr>
            <a:spLocks noGrp="1"/>
          </p:cNvSpPr>
          <p:nvPr>
            <p:ph idx="1"/>
          </p:nvPr>
        </p:nvSpPr>
        <p:spPr/>
        <p:txBody>
          <a:bodyPr>
            <a:normAutofit fontScale="92500"/>
          </a:bodyPr>
          <a:lstStyle/>
          <a:p>
            <a:pPr>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Study of 30, 000+ </a:t>
            </a:r>
          </a:p>
          <a:p>
            <a:pPr>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Stress is  associated with death and disability if one believed that stress was bad for you.</a:t>
            </a:r>
          </a:p>
          <a:p>
            <a:pPr>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Those that experienced stress but didn’t know it was supposed to be bad were the least likely to die, even less likely than those with less stress.</a:t>
            </a:r>
          </a:p>
          <a:p>
            <a:pPr>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In 2008 financial crisis, taught technique to employees: fewer health symptoms and increased work performance. But they weren’t less stressed.</a:t>
            </a:r>
          </a:p>
          <a:p>
            <a:pPr>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Similar results with Navy SEALS, college students, business leaders.</a:t>
            </a:r>
          </a:p>
          <a:p>
            <a:endParaRPr lang="en-US">
              <a:solidFill>
                <a:srgbClr val="FFFF00"/>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1810209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solidFill>
                  <a:schemeClr val="tx2">
                    <a:lumMod val="60000"/>
                    <a:lumOff val="40000"/>
                  </a:schemeClr>
                </a:solidFill>
                <a:effectLst>
                  <a:outerShdw blurRad="50800" dist="38100" dir="2700000" algn="tl" rotWithShape="0">
                    <a:prstClr val="black">
                      <a:alpha val="40000"/>
                    </a:prstClr>
                  </a:outerShdw>
                </a:effectLst>
              </a:rPr>
              <a:t>Coping – 1 – Stanford Mind and </a:t>
            </a:r>
            <a:br>
              <a:rPr lang="en-US">
                <a:solidFill>
                  <a:schemeClr val="tx2">
                    <a:lumMod val="60000"/>
                    <a:lumOff val="40000"/>
                  </a:schemeClr>
                </a:solidFill>
                <a:effectLst>
                  <a:outerShdw blurRad="50800" dist="38100" dir="2700000" algn="tl" rotWithShape="0">
                    <a:prstClr val="black">
                      <a:alpha val="40000"/>
                    </a:prstClr>
                  </a:outerShdw>
                </a:effectLst>
              </a:rPr>
            </a:br>
            <a:r>
              <a:rPr lang="en-US">
                <a:solidFill>
                  <a:schemeClr val="tx2">
                    <a:lumMod val="60000"/>
                    <a:lumOff val="40000"/>
                  </a:schemeClr>
                </a:solidFill>
                <a:effectLst>
                  <a:outerShdw blurRad="50800" dist="38100" dir="2700000" algn="tl" rotWithShape="0">
                    <a:prstClr val="black">
                      <a:alpha val="40000"/>
                    </a:prstClr>
                  </a:outerShdw>
                </a:effectLst>
              </a:rPr>
              <a:t>Body Lab</a:t>
            </a:r>
            <a:endParaRPr lang="en-US"/>
          </a:p>
        </p:txBody>
      </p:sp>
      <p:sp>
        <p:nvSpPr>
          <p:cNvPr id="3" name="Content Placeholder 2"/>
          <p:cNvSpPr>
            <a:spLocks noGrp="1"/>
          </p:cNvSpPr>
          <p:nvPr>
            <p:ph idx="1"/>
          </p:nvPr>
        </p:nvSpPr>
        <p:spPr/>
        <p:txBody>
          <a:bodyPr>
            <a:normAutofit lnSpcReduction="10000"/>
          </a:bodyPr>
          <a:lstStyle/>
          <a:p>
            <a:pPr>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Step 1: Acknowledge your stress. Label it.</a:t>
            </a:r>
          </a:p>
          <a:p>
            <a:pPr>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Moves brain activity from amygdala – home of emotion and fear – to prefrontal cortex, home of planning and executive function</a:t>
            </a:r>
          </a:p>
          <a:p>
            <a:pPr>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Makes one less reactive, less fearful. Less need for trying to avoid thinking about it, which leads to more unwanted breakthrough of thinking about it</a:t>
            </a:r>
          </a:p>
          <a:p>
            <a:pPr>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Personalize it. What is the main source of your stress?</a:t>
            </a:r>
          </a:p>
          <a:p>
            <a:pPr lvl="1">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Getting sick, a loved one falling ill, family responsibilities, diminished or suspended work/income, job loss, etc.</a:t>
            </a:r>
          </a:p>
          <a:p>
            <a:pPr>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What are your reactions to the particular stressor? Reflect.</a:t>
            </a:r>
          </a:p>
          <a:p>
            <a:pPr lvl="1">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Frustration, sadness, anger, physical symptoms, sleep disruption</a:t>
            </a:r>
          </a:p>
        </p:txBody>
      </p:sp>
    </p:spTree>
    <p:extLst>
      <p:ext uri="{BB962C8B-B14F-4D97-AF65-F5344CB8AC3E}">
        <p14:creationId xmlns:p14="http://schemas.microsoft.com/office/powerpoint/2010/main" val="384789466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solidFill>
                  <a:schemeClr val="tx2">
                    <a:lumMod val="60000"/>
                    <a:lumOff val="40000"/>
                  </a:schemeClr>
                </a:solidFill>
                <a:effectLst>
                  <a:outerShdw blurRad="50800" dist="38100" dir="2700000" algn="tl" rotWithShape="0">
                    <a:prstClr val="black">
                      <a:alpha val="40000"/>
                    </a:prstClr>
                  </a:outerShdw>
                </a:effectLst>
              </a:rPr>
              <a:t>Coping – 1 – Stanford Mind and </a:t>
            </a:r>
            <a:br>
              <a:rPr lang="en-US">
                <a:solidFill>
                  <a:schemeClr val="tx2">
                    <a:lumMod val="60000"/>
                    <a:lumOff val="40000"/>
                  </a:schemeClr>
                </a:solidFill>
                <a:effectLst>
                  <a:outerShdw blurRad="50800" dist="38100" dir="2700000" algn="tl" rotWithShape="0">
                    <a:prstClr val="black">
                      <a:alpha val="40000"/>
                    </a:prstClr>
                  </a:outerShdw>
                </a:effectLst>
              </a:rPr>
            </a:br>
            <a:r>
              <a:rPr lang="en-US">
                <a:solidFill>
                  <a:schemeClr val="tx2">
                    <a:lumMod val="60000"/>
                    <a:lumOff val="40000"/>
                  </a:schemeClr>
                </a:solidFill>
                <a:effectLst>
                  <a:outerShdw blurRad="50800" dist="38100" dir="2700000" algn="tl" rotWithShape="0">
                    <a:prstClr val="black">
                      <a:alpha val="40000"/>
                    </a:prstClr>
                  </a:outerShdw>
                </a:effectLst>
              </a:rPr>
              <a:t>Body Lab</a:t>
            </a:r>
            <a:endParaRPr lang="en-US"/>
          </a:p>
        </p:txBody>
      </p:sp>
      <p:sp>
        <p:nvSpPr>
          <p:cNvPr id="3" name="Content Placeholder 2"/>
          <p:cNvSpPr>
            <a:spLocks noGrp="1"/>
          </p:cNvSpPr>
          <p:nvPr>
            <p:ph idx="1"/>
          </p:nvPr>
        </p:nvSpPr>
        <p:spPr/>
        <p:txBody>
          <a:bodyPr>
            <a:noAutofit/>
          </a:bodyPr>
          <a:lstStyle/>
          <a:p>
            <a:pPr>
              <a:buClr>
                <a:schemeClr val="accent6">
                  <a:lumMod val="60000"/>
                  <a:lumOff val="40000"/>
                </a:schemeClr>
              </a:buClr>
            </a:pPr>
            <a:r>
              <a:rPr lang="en-US" sz="3000">
                <a:solidFill>
                  <a:srgbClr val="FFFF00"/>
                </a:solidFill>
                <a:effectLst>
                  <a:outerShdw blurRad="50800" dist="38100" dir="2700000" algn="tl" rotWithShape="0">
                    <a:prstClr val="black">
                      <a:alpha val="40000"/>
                    </a:prstClr>
                  </a:outerShdw>
                </a:effectLst>
              </a:rPr>
              <a:t>Step 2 – Own your stress, welcome it</a:t>
            </a:r>
          </a:p>
          <a:p>
            <a:pPr>
              <a:buClr>
                <a:schemeClr val="accent6">
                  <a:lumMod val="60000"/>
                  <a:lumOff val="40000"/>
                </a:schemeClr>
              </a:buClr>
            </a:pPr>
            <a:r>
              <a:rPr lang="en-US" sz="3000">
                <a:solidFill>
                  <a:srgbClr val="FFFF00"/>
                </a:solidFill>
                <a:effectLst>
                  <a:outerShdw blurRad="50800" dist="38100" dir="2700000" algn="tl" rotWithShape="0">
                    <a:prstClr val="black">
                      <a:alpha val="40000"/>
                    </a:prstClr>
                  </a:outerShdw>
                </a:effectLst>
              </a:rPr>
              <a:t>What stresses you reflects your positive values, denying it disconnects you from what is important to you</a:t>
            </a:r>
          </a:p>
          <a:p>
            <a:pPr>
              <a:buClr>
                <a:schemeClr val="accent6">
                  <a:lumMod val="60000"/>
                  <a:lumOff val="40000"/>
                </a:schemeClr>
              </a:buClr>
            </a:pPr>
            <a:r>
              <a:rPr lang="en-US" sz="3000">
                <a:solidFill>
                  <a:srgbClr val="FFFF00"/>
                </a:solidFill>
                <a:effectLst>
                  <a:outerShdw blurRad="50800" dist="38100" dir="2700000" algn="tl" rotWithShape="0">
                    <a:prstClr val="black">
                      <a:alpha val="40000"/>
                    </a:prstClr>
                  </a:outerShdw>
                </a:effectLst>
              </a:rPr>
              <a:t>“I’m stressed about [insert stressor from step 1] because I deeply care about…”</a:t>
            </a:r>
          </a:p>
          <a:p>
            <a:pPr>
              <a:buClr>
                <a:schemeClr val="accent6">
                  <a:lumMod val="60000"/>
                  <a:lumOff val="40000"/>
                </a:schemeClr>
              </a:buClr>
            </a:pPr>
            <a:r>
              <a:rPr lang="en-US" sz="3000">
                <a:solidFill>
                  <a:srgbClr val="FFFF00"/>
                </a:solidFill>
                <a:effectLst>
                  <a:outerShdw blurRad="50800" dist="38100" dir="2700000" algn="tl" rotWithShape="0">
                    <a:prstClr val="black">
                      <a:alpha val="40000"/>
                    </a:prstClr>
                  </a:outerShdw>
                </a:effectLst>
              </a:rPr>
              <a:t>Consider your purpose in life. What are you most essential characteristics? Do you express them in your daily life? How could you express them more?</a:t>
            </a:r>
          </a:p>
        </p:txBody>
      </p:sp>
    </p:spTree>
    <p:extLst>
      <p:ext uri="{BB962C8B-B14F-4D97-AF65-F5344CB8AC3E}">
        <p14:creationId xmlns:p14="http://schemas.microsoft.com/office/powerpoint/2010/main" val="249069035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solidFill>
                  <a:schemeClr val="tx2">
                    <a:lumMod val="60000"/>
                    <a:lumOff val="40000"/>
                  </a:schemeClr>
                </a:solidFill>
                <a:effectLst>
                  <a:outerShdw blurRad="50800" dist="38100" dir="2700000" algn="tl" rotWithShape="0">
                    <a:prstClr val="black">
                      <a:alpha val="40000"/>
                    </a:prstClr>
                  </a:outerShdw>
                </a:effectLst>
              </a:rPr>
              <a:t>Coping – 1 – Stanford Mind and </a:t>
            </a:r>
            <a:br>
              <a:rPr lang="en-US">
                <a:solidFill>
                  <a:schemeClr val="tx2">
                    <a:lumMod val="60000"/>
                    <a:lumOff val="40000"/>
                  </a:schemeClr>
                </a:solidFill>
                <a:effectLst>
                  <a:outerShdw blurRad="50800" dist="38100" dir="2700000" algn="tl" rotWithShape="0">
                    <a:prstClr val="black">
                      <a:alpha val="40000"/>
                    </a:prstClr>
                  </a:outerShdw>
                </a:effectLst>
              </a:rPr>
            </a:br>
            <a:r>
              <a:rPr lang="en-US">
                <a:solidFill>
                  <a:schemeClr val="tx2">
                    <a:lumMod val="60000"/>
                    <a:lumOff val="40000"/>
                  </a:schemeClr>
                </a:solidFill>
                <a:effectLst>
                  <a:outerShdw blurRad="50800" dist="38100" dir="2700000" algn="tl" rotWithShape="0">
                    <a:prstClr val="black">
                      <a:alpha val="40000"/>
                    </a:prstClr>
                  </a:outerShdw>
                </a:effectLst>
              </a:rPr>
              <a:t>Body Lab</a:t>
            </a:r>
          </a:p>
        </p:txBody>
      </p:sp>
      <p:sp>
        <p:nvSpPr>
          <p:cNvPr id="3" name="Content Placeholder 2"/>
          <p:cNvSpPr>
            <a:spLocks noGrp="1"/>
          </p:cNvSpPr>
          <p:nvPr>
            <p:ph idx="1"/>
          </p:nvPr>
        </p:nvSpPr>
        <p:spPr/>
        <p:txBody>
          <a:bodyPr>
            <a:normAutofit fontScale="85000" lnSpcReduction="10000"/>
          </a:bodyPr>
          <a:lstStyle/>
          <a:p>
            <a:pPr>
              <a:buClr>
                <a:schemeClr val="accent6">
                  <a:lumMod val="60000"/>
                  <a:lumOff val="40000"/>
                </a:schemeClr>
              </a:buClr>
            </a:pPr>
            <a:r>
              <a:rPr lang="en-US" sz="3600">
                <a:solidFill>
                  <a:srgbClr val="FFFF00"/>
                </a:solidFill>
                <a:effectLst>
                  <a:outerShdw blurRad="50800" dist="38100" dir="2700000" algn="tl" rotWithShape="0">
                    <a:prstClr val="black">
                      <a:alpha val="40000"/>
                    </a:prstClr>
                  </a:outerShdw>
                </a:effectLst>
              </a:rPr>
              <a:t>Step 3 – Use your stress</a:t>
            </a:r>
          </a:p>
          <a:p>
            <a:pPr>
              <a:buClr>
                <a:schemeClr val="accent6">
                  <a:lumMod val="60000"/>
                  <a:lumOff val="40000"/>
                </a:schemeClr>
              </a:buClr>
            </a:pPr>
            <a:r>
              <a:rPr lang="en-US" sz="3600">
                <a:solidFill>
                  <a:srgbClr val="FFFF00"/>
                </a:solidFill>
                <a:effectLst>
                  <a:outerShdw blurRad="50800" dist="38100" dir="2700000" algn="tl" rotWithShape="0">
                    <a:prstClr val="black">
                      <a:alpha val="40000"/>
                    </a:prstClr>
                  </a:outerShdw>
                </a:effectLst>
              </a:rPr>
              <a:t>You can’t control what you can’t control, but you can change you attitudes and how you react to stress</a:t>
            </a:r>
          </a:p>
          <a:p>
            <a:pPr>
              <a:buClr>
                <a:schemeClr val="accent6">
                  <a:lumMod val="60000"/>
                  <a:lumOff val="40000"/>
                </a:schemeClr>
              </a:buClr>
            </a:pPr>
            <a:r>
              <a:rPr lang="en-US" sz="3600">
                <a:solidFill>
                  <a:srgbClr val="FFFF00"/>
                </a:solidFill>
                <a:effectLst>
                  <a:outerShdw blurRad="50800" dist="38100" dir="2700000" algn="tl" rotWithShape="0">
                    <a:prstClr val="black">
                      <a:alpha val="40000"/>
                    </a:prstClr>
                  </a:outerShdw>
                </a:effectLst>
              </a:rPr>
              <a:t>Think about how you might change your reactions to stress to align them with your core values</a:t>
            </a:r>
          </a:p>
          <a:p>
            <a:pPr lvl="1">
              <a:buClr>
                <a:schemeClr val="accent6">
                  <a:lumMod val="60000"/>
                  <a:lumOff val="40000"/>
                </a:schemeClr>
              </a:buClr>
            </a:pPr>
            <a:r>
              <a:rPr lang="en-US" sz="3200">
                <a:solidFill>
                  <a:srgbClr val="FFFF00"/>
                </a:solidFill>
                <a:effectLst>
                  <a:outerShdw blurRad="50800" dist="38100" dir="2700000" algn="tl" rotWithShape="0">
                    <a:prstClr val="black">
                      <a:alpha val="40000"/>
                    </a:prstClr>
                  </a:outerShdw>
                </a:effectLst>
              </a:rPr>
              <a:t>If your value is to protect your family – are you behaving with your family like you’re protecting them?</a:t>
            </a:r>
          </a:p>
          <a:p>
            <a:pPr lvl="1">
              <a:buClr>
                <a:schemeClr val="accent6">
                  <a:lumMod val="60000"/>
                  <a:lumOff val="40000"/>
                </a:schemeClr>
              </a:buClr>
            </a:pPr>
            <a:r>
              <a:rPr lang="en-US" sz="3200">
                <a:solidFill>
                  <a:srgbClr val="FFFF00"/>
                </a:solidFill>
                <a:effectLst>
                  <a:outerShdw blurRad="50800" dist="38100" dir="2700000" algn="tl" rotWithShape="0">
                    <a:prstClr val="black">
                      <a:alpha val="40000"/>
                    </a:prstClr>
                  </a:outerShdw>
                </a:effectLst>
              </a:rPr>
              <a:t>If your value to supporting your community, do your activities reflect that value?</a:t>
            </a:r>
          </a:p>
          <a:p>
            <a:pPr>
              <a:buClr>
                <a:schemeClr val="accent6">
                  <a:lumMod val="60000"/>
                  <a:lumOff val="40000"/>
                </a:schemeClr>
              </a:buClr>
            </a:pPr>
            <a:r>
              <a:rPr lang="en-US" sz="3600">
                <a:solidFill>
                  <a:srgbClr val="FFFF00"/>
                </a:solidFill>
                <a:effectLst>
                  <a:outerShdw blurRad="50800" dist="38100" dir="2700000" algn="tl" rotWithShape="0">
                    <a:prstClr val="black">
                      <a:alpha val="40000"/>
                    </a:prstClr>
                  </a:outerShdw>
                </a:effectLst>
              </a:rPr>
              <a:t>There are opportunities for change and growth during crises</a:t>
            </a:r>
          </a:p>
        </p:txBody>
      </p:sp>
    </p:spTree>
    <p:extLst>
      <p:ext uri="{BB962C8B-B14F-4D97-AF65-F5344CB8AC3E}">
        <p14:creationId xmlns:p14="http://schemas.microsoft.com/office/powerpoint/2010/main" val="3867994680"/>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p:txBody>
          <a:bodyPr/>
          <a:lstStyle/>
          <a:p>
            <a:pPr eaLnBrk="1" hangingPunct="1">
              <a:defRPr/>
            </a:pPr>
            <a:r>
              <a:rPr lang="en-US">
                <a:solidFill>
                  <a:srgbClr val="B5E9F4"/>
                </a:solidFill>
                <a:effectLst>
                  <a:outerShdw blurRad="38100" dist="38100" dir="2700000" algn="tl">
                    <a:srgbClr val="000000">
                      <a:alpha val="43137"/>
                    </a:srgbClr>
                  </a:outerShdw>
                </a:effectLst>
              </a:rPr>
              <a:t>Managing Stress</a:t>
            </a:r>
          </a:p>
        </p:txBody>
      </p:sp>
      <p:sp>
        <p:nvSpPr>
          <p:cNvPr id="54275" name="Rectangle 3"/>
          <p:cNvSpPr>
            <a:spLocks noGrp="1" noChangeArrowheads="1"/>
          </p:cNvSpPr>
          <p:nvPr>
            <p:ph idx="1"/>
          </p:nvPr>
        </p:nvSpPr>
        <p:spPr/>
        <p:txBody>
          <a:bodyPr>
            <a:normAutofit/>
          </a:bodyPr>
          <a:lstStyle/>
          <a:p>
            <a:pPr eaLnBrk="1" hangingPunct="1">
              <a:buClr>
                <a:schemeClr val="accent6">
                  <a:lumMod val="60000"/>
                  <a:lumOff val="40000"/>
                </a:schemeClr>
              </a:buClr>
            </a:pPr>
            <a:r>
              <a:rPr lang="en-US">
                <a:solidFill>
                  <a:srgbClr val="FFFF00"/>
                </a:solidFill>
                <a:effectLst>
                  <a:outerShdw blurRad="38100" dist="38100" dir="2700000" algn="tl">
                    <a:srgbClr val="000000">
                      <a:alpha val="43137"/>
                    </a:srgbClr>
                  </a:outerShdw>
                </a:effectLst>
              </a:rPr>
              <a:t>The Stanford approach just organizes the process of building resilience in this situation in which we have little control</a:t>
            </a:r>
          </a:p>
          <a:p>
            <a:pPr eaLnBrk="1" hangingPunct="1">
              <a:buClr>
                <a:schemeClr val="accent6">
                  <a:lumMod val="60000"/>
                  <a:lumOff val="40000"/>
                </a:schemeClr>
              </a:buClr>
            </a:pPr>
            <a:r>
              <a:rPr lang="en-US">
                <a:solidFill>
                  <a:srgbClr val="FFFF00"/>
                </a:solidFill>
                <a:effectLst>
                  <a:outerShdw blurRad="38100" dist="38100" dir="2700000" algn="tl">
                    <a:srgbClr val="000000">
                      <a:alpha val="43137"/>
                    </a:srgbClr>
                  </a:outerShdw>
                </a:effectLst>
              </a:rPr>
              <a:t>You are all resilient or you wouldn’t be in the position in life that you are – with the accomplishments you’ve achieved </a:t>
            </a:r>
          </a:p>
          <a:p>
            <a:pPr eaLnBrk="1" hangingPunct="1">
              <a:buClr>
                <a:schemeClr val="accent6">
                  <a:lumMod val="60000"/>
                  <a:lumOff val="40000"/>
                </a:schemeClr>
              </a:buClr>
            </a:pPr>
            <a:r>
              <a:rPr lang="en-US">
                <a:solidFill>
                  <a:srgbClr val="FFFF00"/>
                </a:solidFill>
                <a:effectLst>
                  <a:outerShdw blurRad="38100" dist="38100" dir="2700000" algn="tl">
                    <a:srgbClr val="000000">
                      <a:alpha val="43137"/>
                    </a:srgbClr>
                  </a:outerShdw>
                </a:effectLst>
              </a:rPr>
              <a:t>But focusing on one’s values and essential personal characteristics can help fuel a more positive and creative approach to today’s challenges</a:t>
            </a:r>
          </a:p>
          <a:p>
            <a:pPr eaLnBrk="1" hangingPunct="1">
              <a:buClr>
                <a:schemeClr val="accent6">
                  <a:lumMod val="60000"/>
                  <a:lumOff val="40000"/>
                </a:schemeClr>
              </a:buClr>
            </a:pPr>
            <a:r>
              <a:rPr lang="en-US">
                <a:solidFill>
                  <a:srgbClr val="FFFF00"/>
                </a:solidFill>
                <a:effectLst>
                  <a:outerShdw blurRad="38100" dist="38100" dir="2700000" algn="tl">
                    <a:srgbClr val="000000">
                      <a:alpha val="43137"/>
                    </a:srgbClr>
                  </a:outerShdw>
                </a:effectLst>
              </a:rPr>
              <a:t>Ask: How do I want to be remembered? And buy whom? How can what I do now be more in line with that?</a:t>
            </a:r>
          </a:p>
          <a:p>
            <a:pPr>
              <a:buClr>
                <a:schemeClr val="accent6">
                  <a:lumMod val="60000"/>
                  <a:lumOff val="40000"/>
                </a:schemeClr>
              </a:buClr>
            </a:pPr>
            <a:endParaRPr lang="en-US">
              <a:solidFill>
                <a:srgbClr val="FFFF00"/>
              </a:solidFill>
              <a:effectLst>
                <a:outerShdw blurRad="38100" dist="38100" dir="2700000" algn="tl">
                  <a:srgbClr val="000000">
                    <a:alpha val="43137"/>
                  </a:srgbClr>
                </a:outerShdw>
              </a:effectLst>
            </a:endParaRPr>
          </a:p>
          <a:p>
            <a:pPr marL="0" indent="0">
              <a:buClr>
                <a:schemeClr val="accent3">
                  <a:lumMod val="60000"/>
                  <a:lumOff val="40000"/>
                </a:schemeClr>
              </a:buClr>
              <a:buNone/>
            </a:pPr>
            <a:endParaRPr lang="en-US">
              <a:solidFill>
                <a:srgbClr val="FFFF00"/>
              </a:solidFill>
              <a:effectLst>
                <a:outerShdw blurRad="38100" dist="38100" dir="2700000" algn="tl">
                  <a:srgbClr val="000000">
                    <a:alpha val="43137"/>
                  </a:srgbClr>
                </a:outerShdw>
              </a:effectLst>
            </a:endParaRPr>
          </a:p>
          <a:p>
            <a:pPr eaLnBrk="1" hangingPunct="1">
              <a:buClr>
                <a:schemeClr val="accent3">
                  <a:lumMod val="60000"/>
                  <a:lumOff val="40000"/>
                </a:schemeClr>
              </a:buClr>
              <a:buFont typeface="Wingdings" pitchFamily="2" charset="2"/>
              <a:buNone/>
            </a:pPr>
            <a:endParaRPr lang="en-US"/>
          </a:p>
          <a:p>
            <a:pPr eaLnBrk="1" hangingPunct="1"/>
            <a:endParaRPr lang="en-US"/>
          </a:p>
        </p:txBody>
      </p:sp>
    </p:spTree>
    <p:extLst>
      <p:ext uri="{BB962C8B-B14F-4D97-AF65-F5344CB8AC3E}">
        <p14:creationId xmlns:p14="http://schemas.microsoft.com/office/powerpoint/2010/main" val="201134411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p:txBody>
          <a:bodyPr/>
          <a:lstStyle/>
          <a:p>
            <a:pPr eaLnBrk="1" hangingPunct="1">
              <a:defRPr/>
            </a:pPr>
            <a:r>
              <a:rPr lang="en-US">
                <a:solidFill>
                  <a:srgbClr val="B5E9F4"/>
                </a:solidFill>
                <a:effectLst>
                  <a:outerShdw blurRad="38100" dist="38100" dir="2700000" algn="tl">
                    <a:srgbClr val="000000">
                      <a:alpha val="43137"/>
                    </a:srgbClr>
                  </a:outerShdw>
                </a:effectLst>
              </a:rPr>
              <a:t>Managing Stress</a:t>
            </a:r>
          </a:p>
        </p:txBody>
      </p:sp>
      <p:sp>
        <p:nvSpPr>
          <p:cNvPr id="54275" name="Rectangle 3"/>
          <p:cNvSpPr>
            <a:spLocks noGrp="1" noChangeArrowheads="1"/>
          </p:cNvSpPr>
          <p:nvPr>
            <p:ph idx="1"/>
          </p:nvPr>
        </p:nvSpPr>
        <p:spPr/>
        <p:txBody>
          <a:bodyPr>
            <a:normAutofit lnSpcReduction="10000"/>
          </a:bodyPr>
          <a:lstStyle/>
          <a:p>
            <a:pPr eaLnBrk="1" hangingPunct="1">
              <a:buClr>
                <a:schemeClr val="accent6">
                  <a:lumMod val="60000"/>
                  <a:lumOff val="40000"/>
                </a:schemeClr>
              </a:buClr>
            </a:pPr>
            <a:r>
              <a:rPr lang="en-US">
                <a:solidFill>
                  <a:srgbClr val="FFFF00"/>
                </a:solidFill>
                <a:effectLst>
                  <a:outerShdw blurRad="38100" dist="38100" dir="2700000" algn="tl">
                    <a:srgbClr val="000000">
                      <a:alpha val="43137"/>
                    </a:srgbClr>
                  </a:outerShdw>
                </a:effectLst>
              </a:rPr>
              <a:t>Focus on values and choices proactively</a:t>
            </a:r>
          </a:p>
          <a:p>
            <a:pPr lvl="1" eaLnBrk="1" hangingPunct="1">
              <a:buClr>
                <a:schemeClr val="accent6">
                  <a:lumMod val="60000"/>
                  <a:lumOff val="40000"/>
                </a:schemeClr>
              </a:buClr>
            </a:pPr>
            <a:r>
              <a:rPr lang="en-US">
                <a:solidFill>
                  <a:srgbClr val="FFFF00"/>
                </a:solidFill>
                <a:effectLst>
                  <a:outerShdw blurRad="38100" dist="38100" dir="2700000" algn="tl">
                    <a:srgbClr val="000000">
                      <a:alpha val="43137"/>
                    </a:srgbClr>
                  </a:outerShdw>
                </a:effectLst>
              </a:rPr>
              <a:t>Active rather than reactive stance</a:t>
            </a:r>
          </a:p>
          <a:p>
            <a:pPr>
              <a:buClr>
                <a:schemeClr val="accent6">
                  <a:lumMod val="60000"/>
                  <a:lumOff val="40000"/>
                </a:schemeClr>
              </a:buClr>
            </a:pPr>
            <a:r>
              <a:rPr lang="en-US">
                <a:solidFill>
                  <a:srgbClr val="FFFF00"/>
                </a:solidFill>
                <a:effectLst>
                  <a:outerShdw blurRad="38100" dist="38100" dir="2700000" algn="tl">
                    <a:srgbClr val="000000">
                      <a:alpha val="43137"/>
                    </a:srgbClr>
                  </a:outerShdw>
                </a:effectLst>
              </a:rPr>
              <a:t>Principle: A small improvement will feel big</a:t>
            </a:r>
          </a:p>
          <a:p>
            <a:pPr>
              <a:buClr>
                <a:schemeClr val="accent6">
                  <a:lumMod val="60000"/>
                  <a:lumOff val="40000"/>
                </a:schemeClr>
              </a:buClr>
            </a:pPr>
            <a:r>
              <a:rPr lang="en-US">
                <a:solidFill>
                  <a:srgbClr val="FFFF00"/>
                </a:solidFill>
                <a:effectLst>
                  <a:outerShdw blurRad="38100" dist="38100" dir="2700000" algn="tl">
                    <a:srgbClr val="000000">
                      <a:alpha val="43137"/>
                    </a:srgbClr>
                  </a:outerShdw>
                </a:effectLst>
              </a:rPr>
              <a:t>Address work-home balance. Consult with family/friends</a:t>
            </a:r>
          </a:p>
          <a:p>
            <a:pPr>
              <a:buClr>
                <a:schemeClr val="accent6">
                  <a:lumMod val="60000"/>
                  <a:lumOff val="40000"/>
                </a:schemeClr>
              </a:buClr>
            </a:pPr>
            <a:r>
              <a:rPr lang="en-US">
                <a:solidFill>
                  <a:srgbClr val="FFFF00"/>
                </a:solidFill>
                <a:effectLst>
                  <a:outerShdw blurRad="38100" dist="38100" dir="2700000" algn="tl">
                    <a:srgbClr val="000000">
                      <a:alpha val="43137"/>
                    </a:srgbClr>
                  </a:outerShdw>
                </a:effectLst>
              </a:rPr>
              <a:t>Practice good self-care: Get good sleep (helps immune function), eat well, exercise, use substances moderately, recreate, attend to those activities that give you joy, take time with spouse and family – listen and share. </a:t>
            </a:r>
          </a:p>
          <a:p>
            <a:pPr>
              <a:buClr>
                <a:schemeClr val="accent6">
                  <a:lumMod val="60000"/>
                  <a:lumOff val="40000"/>
                </a:schemeClr>
              </a:buClr>
            </a:pPr>
            <a:r>
              <a:rPr lang="en-US">
                <a:solidFill>
                  <a:srgbClr val="FFFF00"/>
                </a:solidFill>
                <a:effectLst>
                  <a:outerShdw blurRad="38100" dist="38100" dir="2700000" algn="tl">
                    <a:srgbClr val="000000">
                      <a:alpha val="43137"/>
                    </a:srgbClr>
                  </a:outerShdw>
                </a:effectLst>
              </a:rPr>
              <a:t>Be realistic about yourself (do the best you can), workload, bad outcomes, others’ satisfaction</a:t>
            </a:r>
          </a:p>
          <a:p>
            <a:pPr>
              <a:buClr>
                <a:schemeClr val="accent6">
                  <a:lumMod val="60000"/>
                  <a:lumOff val="40000"/>
                </a:schemeClr>
              </a:buClr>
            </a:pPr>
            <a:endParaRPr lang="en-US">
              <a:solidFill>
                <a:srgbClr val="FFFF00"/>
              </a:solidFill>
              <a:effectLst>
                <a:outerShdw blurRad="38100" dist="38100" dir="2700000" algn="tl">
                  <a:srgbClr val="000000">
                    <a:alpha val="43137"/>
                  </a:srgbClr>
                </a:outerShdw>
              </a:effectLst>
            </a:endParaRPr>
          </a:p>
          <a:p>
            <a:pPr marL="0" indent="0">
              <a:buClr>
                <a:schemeClr val="accent3">
                  <a:lumMod val="60000"/>
                  <a:lumOff val="40000"/>
                </a:schemeClr>
              </a:buClr>
              <a:buNone/>
            </a:pPr>
            <a:endParaRPr lang="en-US">
              <a:solidFill>
                <a:srgbClr val="FFFF00"/>
              </a:solidFill>
              <a:effectLst>
                <a:outerShdw blurRad="38100" dist="38100" dir="2700000" algn="tl">
                  <a:srgbClr val="000000">
                    <a:alpha val="43137"/>
                  </a:srgbClr>
                </a:outerShdw>
              </a:effectLst>
            </a:endParaRPr>
          </a:p>
          <a:p>
            <a:pPr eaLnBrk="1" hangingPunct="1">
              <a:buClr>
                <a:schemeClr val="accent3">
                  <a:lumMod val="60000"/>
                  <a:lumOff val="40000"/>
                </a:schemeClr>
              </a:buClr>
              <a:buFont typeface="Wingdings" pitchFamily="2" charset="2"/>
              <a:buNone/>
            </a:pPr>
            <a:endParaRPr lang="en-US"/>
          </a:p>
          <a:p>
            <a:pPr eaLnBrk="1" hangingPunct="1"/>
            <a:endParaRPr lang="en-US"/>
          </a:p>
        </p:txBody>
      </p:sp>
    </p:spTree>
    <p:extLst>
      <p:ext uri="{BB962C8B-B14F-4D97-AF65-F5344CB8AC3E}">
        <p14:creationId xmlns:p14="http://schemas.microsoft.com/office/powerpoint/2010/main" val="805802082"/>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A6DDEA"/>
                </a:solidFill>
                <a:effectLst>
                  <a:outerShdw blurRad="50800" dist="38100" dir="2700000" algn="tl" rotWithShape="0">
                    <a:prstClr val="black">
                      <a:alpha val="40000"/>
                    </a:prstClr>
                  </a:outerShdw>
                </a:effectLst>
              </a:rPr>
              <a:t>Managing stress</a:t>
            </a:r>
            <a:endParaRPr lang="en-US"/>
          </a:p>
        </p:txBody>
      </p:sp>
      <p:sp>
        <p:nvSpPr>
          <p:cNvPr id="3" name="Content Placeholder 2"/>
          <p:cNvSpPr>
            <a:spLocks noGrp="1"/>
          </p:cNvSpPr>
          <p:nvPr>
            <p:ph idx="1"/>
          </p:nvPr>
        </p:nvSpPr>
        <p:spPr/>
        <p:txBody>
          <a:bodyPr>
            <a:normAutofit fontScale="92500"/>
          </a:bodyPr>
          <a:lstStyle/>
          <a:p>
            <a:pPr>
              <a:buClr>
                <a:schemeClr val="accent6">
                  <a:lumMod val="60000"/>
                  <a:lumOff val="40000"/>
                </a:schemeClr>
              </a:buClr>
            </a:pPr>
            <a:r>
              <a:rPr lang="en-US" sz="3200">
                <a:solidFill>
                  <a:srgbClr val="FFFF00"/>
                </a:solidFill>
                <a:effectLst>
                  <a:outerShdw blurRad="50800" dist="38100" dir="2700000" algn="tl" rotWithShape="0">
                    <a:prstClr val="black">
                      <a:alpha val="40000"/>
                    </a:prstClr>
                  </a:outerShdw>
                </a:effectLst>
              </a:rPr>
              <a:t>Mindfulness – staying in the present</a:t>
            </a:r>
          </a:p>
          <a:p>
            <a:pPr>
              <a:buClr>
                <a:schemeClr val="accent6">
                  <a:lumMod val="60000"/>
                  <a:lumOff val="40000"/>
                </a:schemeClr>
              </a:buClr>
            </a:pPr>
            <a:r>
              <a:rPr lang="en-US" sz="3200">
                <a:solidFill>
                  <a:srgbClr val="FFFF00"/>
                </a:solidFill>
                <a:effectLst>
                  <a:outerShdw blurRad="50800" dist="38100" dir="2700000" algn="tl" rotWithShape="0">
                    <a:prstClr val="black">
                      <a:alpha val="40000"/>
                    </a:prstClr>
                  </a:outerShdw>
                </a:effectLst>
              </a:rPr>
              <a:t>Taking note of each sense</a:t>
            </a:r>
          </a:p>
          <a:p>
            <a:pPr lvl="1">
              <a:buClr>
                <a:schemeClr val="accent6">
                  <a:lumMod val="60000"/>
                  <a:lumOff val="40000"/>
                </a:schemeClr>
              </a:buClr>
            </a:pPr>
            <a:r>
              <a:rPr lang="en-US" sz="2800">
                <a:solidFill>
                  <a:srgbClr val="FFFF00"/>
                </a:solidFill>
                <a:effectLst>
                  <a:outerShdw blurRad="50800" dist="38100" dir="2700000" algn="tl" rotWithShape="0">
                    <a:prstClr val="black">
                      <a:alpha val="40000"/>
                    </a:prstClr>
                  </a:outerShdw>
                </a:effectLst>
              </a:rPr>
              <a:t>What do you see? Identify objects, colors, light quality</a:t>
            </a:r>
          </a:p>
          <a:p>
            <a:pPr lvl="1">
              <a:buClr>
                <a:schemeClr val="accent6">
                  <a:lumMod val="60000"/>
                  <a:lumOff val="40000"/>
                </a:schemeClr>
              </a:buClr>
            </a:pPr>
            <a:r>
              <a:rPr lang="en-US" sz="2800">
                <a:solidFill>
                  <a:srgbClr val="FFFF00"/>
                </a:solidFill>
                <a:effectLst>
                  <a:outerShdw blurRad="50800" dist="38100" dir="2700000" algn="tl" rotWithShape="0">
                    <a:prstClr val="black">
                      <a:alpha val="40000"/>
                    </a:prstClr>
                  </a:outerShdw>
                </a:effectLst>
              </a:rPr>
              <a:t>What do you hear? Identify sounds from your house, from the outside</a:t>
            </a:r>
          </a:p>
          <a:p>
            <a:pPr lvl="1">
              <a:buClr>
                <a:schemeClr val="accent6">
                  <a:lumMod val="60000"/>
                  <a:lumOff val="40000"/>
                </a:schemeClr>
              </a:buClr>
            </a:pPr>
            <a:r>
              <a:rPr lang="en-US" sz="2800">
                <a:solidFill>
                  <a:srgbClr val="FFFF00"/>
                </a:solidFill>
                <a:effectLst>
                  <a:outerShdw blurRad="50800" dist="38100" dir="2700000" algn="tl" rotWithShape="0">
                    <a:prstClr val="black">
                      <a:alpha val="40000"/>
                    </a:prstClr>
                  </a:outerShdw>
                </a:effectLst>
              </a:rPr>
              <a:t>What do you feel? – on your skin (warm/cold), breeze – or internally</a:t>
            </a:r>
          </a:p>
          <a:p>
            <a:pPr lvl="1">
              <a:buClr>
                <a:schemeClr val="accent6">
                  <a:lumMod val="60000"/>
                  <a:lumOff val="40000"/>
                </a:schemeClr>
              </a:buClr>
            </a:pPr>
            <a:r>
              <a:rPr lang="en-US" sz="2800">
                <a:solidFill>
                  <a:srgbClr val="FFFF00"/>
                </a:solidFill>
                <a:effectLst>
                  <a:outerShdw blurRad="50800" dist="38100" dir="2700000" algn="tl" rotWithShape="0">
                    <a:prstClr val="black">
                      <a:alpha val="40000"/>
                    </a:prstClr>
                  </a:outerShdw>
                </a:effectLst>
              </a:rPr>
              <a:t>What do you smell? Especially outdoors, or when cooking/eating</a:t>
            </a:r>
          </a:p>
          <a:p>
            <a:pPr lvl="1">
              <a:buClr>
                <a:schemeClr val="accent6">
                  <a:lumMod val="60000"/>
                  <a:lumOff val="40000"/>
                </a:schemeClr>
              </a:buClr>
            </a:pPr>
            <a:r>
              <a:rPr lang="en-US" sz="2800">
                <a:solidFill>
                  <a:srgbClr val="FFFF00"/>
                </a:solidFill>
                <a:effectLst>
                  <a:outerShdw blurRad="50800" dist="38100" dir="2700000" algn="tl" rotWithShape="0">
                    <a:prstClr val="black">
                      <a:alpha val="40000"/>
                    </a:prstClr>
                  </a:outerShdw>
                </a:effectLst>
              </a:rPr>
              <a:t>What do you taste?</a:t>
            </a:r>
          </a:p>
          <a:p>
            <a:pPr>
              <a:buClr>
                <a:schemeClr val="accent6">
                  <a:lumMod val="60000"/>
                  <a:lumOff val="40000"/>
                </a:schemeClr>
              </a:buClr>
            </a:pPr>
            <a:r>
              <a:rPr lang="en-US" sz="3200">
                <a:solidFill>
                  <a:srgbClr val="FFFF00"/>
                </a:solidFill>
                <a:effectLst>
                  <a:outerShdw blurRad="50800" dist="38100" dir="2700000" algn="tl" rotWithShape="0">
                    <a:prstClr val="black">
                      <a:alpha val="40000"/>
                    </a:prstClr>
                  </a:outerShdw>
                </a:effectLst>
              </a:rPr>
              <a:t>Practice throughout the day, and especially if worrying</a:t>
            </a:r>
          </a:p>
        </p:txBody>
      </p:sp>
    </p:spTree>
    <p:extLst>
      <p:ext uri="{BB962C8B-B14F-4D97-AF65-F5344CB8AC3E}">
        <p14:creationId xmlns:p14="http://schemas.microsoft.com/office/powerpoint/2010/main" val="3399657223"/>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solidFill>
                  <a:srgbClr val="A6DDEA"/>
                </a:solidFill>
                <a:effectLst>
                  <a:outerShdw blurRad="50800" dist="38100" dir="2700000" algn="tl" rotWithShape="0">
                    <a:prstClr val="black">
                      <a:alpha val="40000"/>
                    </a:prstClr>
                  </a:outerShdw>
                </a:effectLst>
              </a:rPr>
              <a:t>Managing stress/enhancing life – </a:t>
            </a:r>
            <a:br>
              <a:rPr lang="en-US">
                <a:solidFill>
                  <a:srgbClr val="A6DDEA"/>
                </a:solidFill>
                <a:effectLst>
                  <a:outerShdw blurRad="50800" dist="38100" dir="2700000" algn="tl" rotWithShape="0">
                    <a:prstClr val="black">
                      <a:alpha val="40000"/>
                    </a:prstClr>
                  </a:outerShdw>
                </a:effectLst>
              </a:rPr>
            </a:br>
            <a:r>
              <a:rPr lang="en-US">
                <a:solidFill>
                  <a:srgbClr val="A6DDEA"/>
                </a:solidFill>
                <a:effectLst>
                  <a:outerShdw blurRad="50800" dist="38100" dir="2700000" algn="tl" rotWithShape="0">
                    <a:prstClr val="black">
                      <a:alpha val="40000"/>
                    </a:prstClr>
                  </a:outerShdw>
                </a:effectLst>
              </a:rPr>
              <a:t>relaxation/meditation</a:t>
            </a:r>
          </a:p>
        </p:txBody>
      </p:sp>
      <p:sp>
        <p:nvSpPr>
          <p:cNvPr id="3" name="Content Placeholder 2"/>
          <p:cNvSpPr>
            <a:spLocks noGrp="1"/>
          </p:cNvSpPr>
          <p:nvPr>
            <p:ph idx="1"/>
          </p:nvPr>
        </p:nvSpPr>
        <p:spPr/>
        <p:txBody>
          <a:bodyPr/>
          <a:lstStyle/>
          <a:p>
            <a:pPr>
              <a:buClr>
                <a:schemeClr val="accent3">
                  <a:lumMod val="60000"/>
                  <a:lumOff val="40000"/>
                </a:schemeClr>
              </a:buClr>
            </a:pPr>
            <a:r>
              <a:rPr lang="en-US">
                <a:solidFill>
                  <a:srgbClr val="FFFF00"/>
                </a:solidFill>
                <a:effectLst>
                  <a:outerShdw blurRad="50800" dist="38100" dir="2700000" algn="tl" rotWithShape="0">
                    <a:prstClr val="black">
                      <a:alpha val="40000"/>
                    </a:prstClr>
                  </a:outerShdw>
                </a:effectLst>
              </a:rPr>
              <a:t>Practice relaxation technique(s)</a:t>
            </a:r>
          </a:p>
          <a:p>
            <a:pPr>
              <a:buClr>
                <a:schemeClr val="accent3">
                  <a:lumMod val="60000"/>
                  <a:lumOff val="40000"/>
                </a:schemeClr>
              </a:buClr>
            </a:pPr>
            <a:r>
              <a:rPr lang="en-US">
                <a:solidFill>
                  <a:srgbClr val="FFFF00"/>
                </a:solidFill>
                <a:effectLst>
                  <a:outerShdw blurRad="50800" dist="38100" dir="2700000" algn="tl" rotWithShape="0">
                    <a:prstClr val="black">
                      <a:alpha val="40000"/>
                    </a:prstClr>
                  </a:outerShdw>
                </a:effectLst>
              </a:rPr>
              <a:t>Breathing techniques</a:t>
            </a:r>
          </a:p>
          <a:p>
            <a:pPr>
              <a:buClr>
                <a:schemeClr val="accent3">
                  <a:lumMod val="60000"/>
                  <a:lumOff val="40000"/>
                </a:schemeClr>
              </a:buClr>
            </a:pPr>
            <a:r>
              <a:rPr lang="en-US">
                <a:solidFill>
                  <a:srgbClr val="FFFF00"/>
                </a:solidFill>
                <a:effectLst>
                  <a:outerShdw blurRad="50800" dist="38100" dir="2700000" algn="tl" rotWithShape="0">
                    <a:prstClr val="black">
                      <a:alpha val="40000"/>
                    </a:prstClr>
                  </a:outerShdw>
                </a:effectLst>
              </a:rPr>
              <a:t>Mindfulness and mindfulness mediation</a:t>
            </a:r>
          </a:p>
          <a:p>
            <a:pPr>
              <a:buClr>
                <a:schemeClr val="accent3">
                  <a:lumMod val="60000"/>
                  <a:lumOff val="40000"/>
                </a:schemeClr>
              </a:buClr>
            </a:pPr>
            <a:r>
              <a:rPr lang="en-US">
                <a:solidFill>
                  <a:srgbClr val="FFFF00"/>
                </a:solidFill>
                <a:effectLst>
                  <a:outerShdw blurRad="50800" dist="38100" dir="2700000" algn="tl" rotWithShape="0">
                    <a:prstClr val="black">
                      <a:alpha val="40000"/>
                    </a:prstClr>
                  </a:outerShdw>
                </a:effectLst>
              </a:rPr>
              <a:t>Transcendental meditation</a:t>
            </a:r>
          </a:p>
          <a:p>
            <a:pPr>
              <a:buClr>
                <a:schemeClr val="accent3">
                  <a:lumMod val="60000"/>
                  <a:lumOff val="40000"/>
                </a:schemeClr>
              </a:buClr>
            </a:pPr>
            <a:r>
              <a:rPr lang="en-US">
                <a:solidFill>
                  <a:srgbClr val="FFFF00"/>
                </a:solidFill>
                <a:effectLst>
                  <a:outerShdw blurRad="50800" dist="38100" dir="2700000" algn="tl" rotWithShape="0">
                    <a:prstClr val="black">
                      <a:alpha val="40000"/>
                    </a:prstClr>
                  </a:outerShdw>
                </a:effectLst>
              </a:rPr>
              <a:t>Buddhist-derived meditation</a:t>
            </a:r>
          </a:p>
          <a:p>
            <a:pPr>
              <a:buClr>
                <a:schemeClr val="accent3">
                  <a:lumMod val="60000"/>
                  <a:lumOff val="40000"/>
                </a:schemeClr>
              </a:buClr>
            </a:pPr>
            <a:r>
              <a:rPr lang="en-US">
                <a:solidFill>
                  <a:srgbClr val="FFFF00"/>
                </a:solidFill>
                <a:effectLst>
                  <a:outerShdw blurRad="50800" dist="38100" dir="2700000" algn="tl" rotWithShape="0">
                    <a:prstClr val="black">
                      <a:alpha val="40000"/>
                    </a:prstClr>
                  </a:outerShdw>
                </a:effectLst>
              </a:rPr>
              <a:t>Progressive muscle relaxation</a:t>
            </a:r>
          </a:p>
          <a:p>
            <a:pPr>
              <a:buClr>
                <a:schemeClr val="accent3">
                  <a:lumMod val="60000"/>
                  <a:lumOff val="40000"/>
                </a:schemeClr>
              </a:buClr>
            </a:pPr>
            <a:r>
              <a:rPr lang="en-US">
                <a:solidFill>
                  <a:srgbClr val="FFFF00"/>
                </a:solidFill>
                <a:effectLst>
                  <a:outerShdw blurRad="50800" dist="38100" dir="2700000" algn="tl" rotWithShape="0">
                    <a:prstClr val="black">
                      <a:alpha val="40000"/>
                    </a:prstClr>
                  </a:outerShdw>
                </a:effectLst>
              </a:rPr>
              <a:t>Recorded guided meditation</a:t>
            </a:r>
          </a:p>
        </p:txBody>
      </p:sp>
    </p:spTree>
    <p:extLst>
      <p:ext uri="{BB962C8B-B14F-4D97-AF65-F5344CB8AC3E}">
        <p14:creationId xmlns:p14="http://schemas.microsoft.com/office/powerpoint/2010/main" val="96989936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solidFill>
                  <a:schemeClr val="tx2">
                    <a:lumMod val="60000"/>
                    <a:lumOff val="40000"/>
                  </a:schemeClr>
                </a:solidFill>
                <a:effectLst>
                  <a:outerShdw blurRad="50800" dist="38100" dir="2700000" algn="tl" rotWithShape="0">
                    <a:prstClr val="black">
                      <a:alpha val="40000"/>
                    </a:prstClr>
                  </a:outerShdw>
                </a:effectLst>
              </a:rPr>
              <a:t>Covid-19 and the novel coronavirus: </a:t>
            </a:r>
            <a:br>
              <a:rPr lang="en-US">
                <a:solidFill>
                  <a:schemeClr val="tx2">
                    <a:lumMod val="60000"/>
                    <a:lumOff val="40000"/>
                  </a:schemeClr>
                </a:solidFill>
                <a:effectLst>
                  <a:outerShdw blurRad="50800" dist="38100" dir="2700000" algn="tl" rotWithShape="0">
                    <a:prstClr val="black">
                      <a:alpha val="40000"/>
                    </a:prstClr>
                  </a:outerShdw>
                </a:effectLst>
              </a:rPr>
            </a:br>
            <a:r>
              <a:rPr lang="en-US">
                <a:solidFill>
                  <a:schemeClr val="tx2">
                    <a:lumMod val="60000"/>
                    <a:lumOff val="40000"/>
                  </a:schemeClr>
                </a:solidFill>
                <a:effectLst>
                  <a:outerShdw blurRad="50800" dist="38100" dir="2700000" algn="tl" rotWithShape="0">
                    <a:prstClr val="black">
                      <a:alpha val="40000"/>
                    </a:prstClr>
                  </a:outerShdw>
                </a:effectLst>
              </a:rPr>
              <a:t>The long view</a:t>
            </a:r>
            <a:endParaRPr lang="en-US"/>
          </a:p>
        </p:txBody>
      </p:sp>
      <p:sp>
        <p:nvSpPr>
          <p:cNvPr id="3" name="Content Placeholder 2"/>
          <p:cNvSpPr>
            <a:spLocks noGrp="1"/>
          </p:cNvSpPr>
          <p:nvPr>
            <p:ph idx="1"/>
          </p:nvPr>
        </p:nvSpPr>
        <p:spPr/>
        <p:txBody>
          <a:bodyPr>
            <a:normAutofit fontScale="92500" lnSpcReduction="20000"/>
          </a:bodyPr>
          <a:lstStyle/>
          <a:p>
            <a:pPr>
              <a:buClr>
                <a:schemeClr val="accent6">
                  <a:lumMod val="60000"/>
                  <a:lumOff val="40000"/>
                </a:schemeClr>
              </a:buClr>
            </a:pPr>
            <a:r>
              <a:rPr lang="en-US" sz="3600">
                <a:solidFill>
                  <a:srgbClr val="FFFF00"/>
                </a:solidFill>
                <a:effectLst>
                  <a:outerShdw blurRad="50800" dist="38100" dir="2700000" algn="tl" rotWithShape="0">
                    <a:prstClr val="black">
                      <a:alpha val="40000"/>
                    </a:prstClr>
                  </a:outerShdw>
                </a:effectLst>
              </a:rPr>
              <a:t>It is probably a little less dangerous to go out now than it was a month ago because, with stay-at- home, new cases are diminishing and older cases are finding resolution (recovery or death/disability).</a:t>
            </a:r>
          </a:p>
          <a:p>
            <a:pPr>
              <a:buClr>
                <a:schemeClr val="accent6">
                  <a:lumMod val="60000"/>
                  <a:lumOff val="40000"/>
                </a:schemeClr>
              </a:buClr>
            </a:pPr>
            <a:r>
              <a:rPr lang="en-US" sz="3600">
                <a:solidFill>
                  <a:srgbClr val="FFFF00"/>
                </a:solidFill>
                <a:effectLst>
                  <a:outerShdw blurRad="50800" dist="38100" dir="2700000" algn="tl" rotWithShape="0">
                    <a:prstClr val="black">
                      <a:alpha val="40000"/>
                    </a:prstClr>
                  </a:outerShdw>
                </a:effectLst>
              </a:rPr>
              <a:t>It will become more dangerous from here on out, until the next stay-at-home order.</a:t>
            </a:r>
          </a:p>
          <a:p>
            <a:pPr>
              <a:buClr>
                <a:schemeClr val="accent6">
                  <a:lumMod val="60000"/>
                  <a:lumOff val="40000"/>
                </a:schemeClr>
              </a:buClr>
            </a:pPr>
            <a:r>
              <a:rPr lang="en-US" sz="3600">
                <a:solidFill>
                  <a:srgbClr val="FFFF00"/>
                </a:solidFill>
                <a:effectLst>
                  <a:outerShdw blurRad="50800" dist="38100" dir="2700000" algn="tl" rotWithShape="0">
                    <a:prstClr val="black">
                      <a:alpha val="40000"/>
                    </a:prstClr>
                  </a:outerShdw>
                </a:effectLst>
              </a:rPr>
              <a:t>If, as predicted, 40-70% of the US population will become infected over the next year or so, then the danger will only increase, with several waves of infection if/until a safe and effective vaccine is developed.  </a:t>
            </a:r>
          </a:p>
        </p:txBody>
      </p:sp>
    </p:spTree>
    <p:extLst>
      <p:ext uri="{BB962C8B-B14F-4D97-AF65-F5344CB8AC3E}">
        <p14:creationId xmlns:p14="http://schemas.microsoft.com/office/powerpoint/2010/main" val="192292501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after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chemeClr val="tx2">
                    <a:lumMod val="90000"/>
                  </a:schemeClr>
                </a:solidFill>
                <a:effectLst>
                  <a:outerShdw blurRad="50800" dist="38100" dir="2700000" algn="tl" rotWithShape="0">
                    <a:prstClr val="black">
                      <a:alpha val="40000"/>
                    </a:prstClr>
                  </a:outerShdw>
                </a:effectLst>
              </a:rPr>
              <a:t>Apps for relaxation and meditation</a:t>
            </a:r>
          </a:p>
        </p:txBody>
      </p:sp>
      <p:sp>
        <p:nvSpPr>
          <p:cNvPr id="3" name="Content Placeholder 2"/>
          <p:cNvSpPr>
            <a:spLocks noGrp="1"/>
          </p:cNvSpPr>
          <p:nvPr>
            <p:ph idx="1"/>
          </p:nvPr>
        </p:nvSpPr>
        <p:spPr>
          <a:xfrm>
            <a:off x="1981200" y="1371601"/>
            <a:ext cx="8229600" cy="4525963"/>
          </a:xfrm>
        </p:spPr>
        <p:txBody>
          <a:bodyPr>
            <a:normAutofit/>
          </a:bodyPr>
          <a:lstStyle/>
          <a:p>
            <a:pPr>
              <a:buClr>
                <a:schemeClr val="accent3">
                  <a:lumMod val="60000"/>
                  <a:lumOff val="40000"/>
                </a:schemeClr>
              </a:buClr>
            </a:pPr>
            <a:r>
              <a:rPr lang="en-US">
                <a:solidFill>
                  <a:srgbClr val="FFFF00"/>
                </a:solidFill>
                <a:effectLst>
                  <a:outerShdw blurRad="50800" dist="38100" dir="2700000" algn="tl" rotWithShape="0">
                    <a:prstClr val="black">
                      <a:alpha val="40000"/>
                    </a:prstClr>
                  </a:outerShdw>
                </a:effectLst>
              </a:rPr>
              <a:t>Headspace</a:t>
            </a:r>
          </a:p>
          <a:p>
            <a:pPr>
              <a:buClr>
                <a:schemeClr val="accent3">
                  <a:lumMod val="60000"/>
                  <a:lumOff val="40000"/>
                </a:schemeClr>
              </a:buClr>
            </a:pPr>
            <a:r>
              <a:rPr lang="en-US">
                <a:solidFill>
                  <a:srgbClr val="FFFF00"/>
                </a:solidFill>
                <a:effectLst>
                  <a:outerShdw blurRad="50800" dist="38100" dir="2700000" algn="tl" rotWithShape="0">
                    <a:prstClr val="black">
                      <a:alpha val="40000"/>
                    </a:prstClr>
                  </a:outerShdw>
                </a:effectLst>
              </a:rPr>
              <a:t>Calm</a:t>
            </a:r>
          </a:p>
          <a:p>
            <a:pPr>
              <a:buClr>
                <a:schemeClr val="accent3">
                  <a:lumMod val="60000"/>
                  <a:lumOff val="40000"/>
                </a:schemeClr>
              </a:buClr>
            </a:pPr>
            <a:r>
              <a:rPr lang="en-US" err="1">
                <a:solidFill>
                  <a:srgbClr val="FFFF00"/>
                </a:solidFill>
                <a:effectLst>
                  <a:outerShdw blurRad="50800" dist="38100" dir="2700000" algn="tl" rotWithShape="0">
                    <a:prstClr val="black">
                      <a:alpha val="40000"/>
                    </a:prstClr>
                  </a:outerShdw>
                </a:effectLst>
              </a:rPr>
              <a:t>Simplybeing</a:t>
            </a:r>
            <a:endParaRPr lang="en-US">
              <a:solidFill>
                <a:srgbClr val="FFFF00"/>
              </a:solidFill>
              <a:effectLst>
                <a:outerShdw blurRad="50800" dist="38100" dir="2700000" algn="tl" rotWithShape="0">
                  <a:prstClr val="black">
                    <a:alpha val="40000"/>
                  </a:prstClr>
                </a:outerShdw>
              </a:effectLst>
            </a:endParaRPr>
          </a:p>
          <a:p>
            <a:pPr>
              <a:buClr>
                <a:schemeClr val="accent3">
                  <a:lumMod val="60000"/>
                  <a:lumOff val="40000"/>
                </a:schemeClr>
              </a:buClr>
            </a:pPr>
            <a:r>
              <a:rPr lang="en-US">
                <a:solidFill>
                  <a:srgbClr val="FFFF00"/>
                </a:solidFill>
                <a:effectLst>
                  <a:outerShdw blurRad="50800" dist="38100" dir="2700000" algn="tl" rotWithShape="0">
                    <a:prstClr val="black">
                      <a:alpha val="40000"/>
                    </a:prstClr>
                  </a:outerShdw>
                </a:effectLst>
              </a:rPr>
              <a:t>Bliss</a:t>
            </a:r>
          </a:p>
          <a:p>
            <a:pPr>
              <a:buClr>
                <a:schemeClr val="accent3">
                  <a:lumMod val="60000"/>
                  <a:lumOff val="40000"/>
                </a:schemeClr>
              </a:buClr>
            </a:pPr>
            <a:r>
              <a:rPr lang="en-US" err="1">
                <a:solidFill>
                  <a:srgbClr val="FFFF00"/>
                </a:solidFill>
                <a:effectLst>
                  <a:outerShdw blurRad="50800" dist="38100" dir="2700000" algn="tl" rotWithShape="0">
                    <a:prstClr val="black">
                      <a:alpha val="40000"/>
                    </a:prstClr>
                  </a:outerShdw>
                </a:effectLst>
              </a:rPr>
              <a:t>Quietmindcafe</a:t>
            </a:r>
            <a:endParaRPr lang="en-US">
              <a:solidFill>
                <a:srgbClr val="FFFF00"/>
              </a:solidFill>
              <a:effectLst>
                <a:outerShdw blurRad="50800" dist="38100" dir="2700000" algn="tl" rotWithShape="0">
                  <a:prstClr val="black">
                    <a:alpha val="40000"/>
                  </a:prstClr>
                </a:outerShdw>
              </a:effectLst>
            </a:endParaRPr>
          </a:p>
          <a:p>
            <a:pPr>
              <a:buClr>
                <a:schemeClr val="accent3">
                  <a:lumMod val="60000"/>
                  <a:lumOff val="40000"/>
                </a:schemeClr>
              </a:buClr>
            </a:pPr>
            <a:r>
              <a:rPr lang="en-US">
                <a:solidFill>
                  <a:srgbClr val="FFFF00"/>
                </a:solidFill>
                <a:effectLst>
                  <a:outerShdw blurRad="50800" dist="38100" dir="2700000" algn="tl" rotWithShape="0">
                    <a:prstClr val="black">
                      <a:alpha val="40000"/>
                    </a:prstClr>
                  </a:outerShdw>
                </a:effectLst>
              </a:rPr>
              <a:t>For brief mindfulness meditation exercise – </a:t>
            </a:r>
          </a:p>
          <a:p>
            <a:pPr lvl="1">
              <a:buClr>
                <a:schemeClr val="accent3">
                  <a:lumMod val="60000"/>
                  <a:lumOff val="40000"/>
                </a:schemeClr>
              </a:buClr>
            </a:pPr>
            <a:r>
              <a:rPr lang="en-US" err="1">
                <a:solidFill>
                  <a:srgbClr val="FFFF00"/>
                </a:solidFill>
                <a:effectLst>
                  <a:outerShdw blurRad="50800" dist="38100" dir="2700000" algn="tl" rotWithShape="0">
                    <a:prstClr val="black">
                      <a:alpha val="40000"/>
                    </a:prstClr>
                  </a:outerShdw>
                </a:effectLst>
              </a:rPr>
              <a:t>Ogradywellbeing.com</a:t>
            </a:r>
            <a:endParaRPr lang="en-US">
              <a:solidFill>
                <a:srgbClr val="FFFF00"/>
              </a:solidFill>
              <a:effectLst>
                <a:outerShdw blurRad="50800" dist="38100" dir="2700000" algn="tl" rotWithShape="0">
                  <a:prstClr val="black">
                    <a:alpha val="40000"/>
                  </a:prstClr>
                </a:outerShdw>
              </a:effectLst>
            </a:endParaRPr>
          </a:p>
          <a:p>
            <a:pPr>
              <a:buClr>
                <a:schemeClr val="accent3">
                  <a:lumMod val="60000"/>
                  <a:lumOff val="40000"/>
                </a:schemeClr>
              </a:buClr>
            </a:pPr>
            <a:r>
              <a:rPr lang="en-US">
                <a:solidFill>
                  <a:srgbClr val="FFFF00"/>
                </a:solidFill>
                <a:effectLst>
                  <a:outerShdw blurRad="50800" dist="38100" dir="2700000" algn="tl" rotWithShape="0">
                    <a:prstClr val="black">
                      <a:alpha val="40000"/>
                    </a:prstClr>
                  </a:outerShdw>
                </a:effectLst>
              </a:rPr>
              <a:t>Other websites for tools to manage stress</a:t>
            </a:r>
          </a:p>
          <a:p>
            <a:pPr lvl="1">
              <a:buClr>
                <a:schemeClr val="accent3">
                  <a:lumMod val="60000"/>
                  <a:lumOff val="40000"/>
                </a:schemeClr>
              </a:buClr>
            </a:pPr>
            <a:r>
              <a:rPr lang="en-US">
                <a:solidFill>
                  <a:srgbClr val="FFFF00"/>
                </a:solidFill>
                <a:effectLst>
                  <a:outerShdw blurRad="50800" dist="38100" dir="2700000" algn="tl" rotWithShape="0">
                    <a:prstClr val="black">
                      <a:alpha val="40000"/>
                    </a:prstClr>
                  </a:outerShdw>
                </a:effectLst>
              </a:rPr>
              <a:t>CMS, AMA, CMA</a:t>
            </a:r>
          </a:p>
        </p:txBody>
      </p:sp>
    </p:spTree>
    <p:extLst>
      <p:ext uri="{BB962C8B-B14F-4D97-AF65-F5344CB8AC3E}">
        <p14:creationId xmlns:p14="http://schemas.microsoft.com/office/powerpoint/2010/main" val="4102430253"/>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chemeClr val="tx2">
                    <a:lumMod val="60000"/>
                    <a:lumOff val="40000"/>
                  </a:schemeClr>
                </a:solidFill>
                <a:effectLst>
                  <a:outerShdw blurRad="50800" dist="38100" dir="2700000" algn="tl" rotWithShape="0">
                    <a:prstClr val="black">
                      <a:alpha val="40000"/>
                    </a:prstClr>
                  </a:outerShdw>
                </a:effectLst>
              </a:rPr>
              <a:t>Managing stress - microsteps</a:t>
            </a:r>
            <a:endParaRPr lang="en-US"/>
          </a:p>
        </p:txBody>
      </p:sp>
      <p:sp>
        <p:nvSpPr>
          <p:cNvPr id="3" name="Content Placeholder 2"/>
          <p:cNvSpPr>
            <a:spLocks noGrp="1"/>
          </p:cNvSpPr>
          <p:nvPr>
            <p:ph idx="1"/>
          </p:nvPr>
        </p:nvSpPr>
        <p:spPr/>
        <p:txBody>
          <a:bodyPr>
            <a:normAutofit fontScale="85000" lnSpcReduction="10000"/>
          </a:bodyPr>
          <a:lstStyle/>
          <a:p>
            <a:pPr>
              <a:buClr>
                <a:schemeClr val="accent6">
                  <a:lumMod val="60000"/>
                  <a:lumOff val="40000"/>
                </a:schemeClr>
              </a:buClr>
            </a:pPr>
            <a:r>
              <a:rPr lang="en-US" sz="3200">
                <a:solidFill>
                  <a:srgbClr val="FFFF00"/>
                </a:solidFill>
                <a:effectLst>
                  <a:outerShdw blurRad="50800" dist="38100" dir="2700000" algn="tl" rotWithShape="0">
                    <a:prstClr val="black">
                      <a:alpha val="40000"/>
                    </a:prstClr>
                  </a:outerShdw>
                </a:effectLst>
              </a:rPr>
              <a:t>When washing your hands, think of 3 things for which you are grateful</a:t>
            </a:r>
          </a:p>
          <a:p>
            <a:pPr>
              <a:buClr>
                <a:schemeClr val="accent6">
                  <a:lumMod val="60000"/>
                  <a:lumOff val="40000"/>
                </a:schemeClr>
              </a:buClr>
            </a:pPr>
            <a:r>
              <a:rPr lang="en-US" sz="3200">
                <a:solidFill>
                  <a:srgbClr val="FFFF00"/>
                </a:solidFill>
                <a:effectLst>
                  <a:outerShdw blurRad="50800" dist="38100" dir="2700000" algn="tl" rotWithShape="0">
                    <a:prstClr val="black">
                      <a:alpha val="40000"/>
                    </a:prstClr>
                  </a:outerShdw>
                </a:effectLst>
              </a:rPr>
              <a:t>Take one-minute stretch breaks throughout the day</a:t>
            </a:r>
          </a:p>
          <a:p>
            <a:pPr>
              <a:buClr>
                <a:schemeClr val="accent6">
                  <a:lumMod val="60000"/>
                  <a:lumOff val="40000"/>
                </a:schemeClr>
              </a:buClr>
            </a:pPr>
            <a:r>
              <a:rPr lang="en-US" sz="3200">
                <a:solidFill>
                  <a:srgbClr val="FFFF00"/>
                </a:solidFill>
                <a:effectLst>
                  <a:outerShdw blurRad="50800" dist="38100" dir="2700000" algn="tl" rotWithShape="0">
                    <a:prstClr val="black">
                      <a:alpha val="40000"/>
                    </a:prstClr>
                  </a:outerShdw>
                </a:effectLst>
              </a:rPr>
              <a:t>Go outside on you break if you can</a:t>
            </a:r>
          </a:p>
          <a:p>
            <a:pPr>
              <a:buClr>
                <a:schemeClr val="accent6">
                  <a:lumMod val="60000"/>
                  <a:lumOff val="40000"/>
                </a:schemeClr>
              </a:buClr>
            </a:pPr>
            <a:r>
              <a:rPr lang="en-US" sz="3200">
                <a:solidFill>
                  <a:srgbClr val="FFFF00"/>
                </a:solidFill>
                <a:effectLst>
                  <a:outerShdw blurRad="50800" dist="38100" dir="2700000" algn="tl" rotWithShape="0">
                    <a:prstClr val="black">
                      <a:alpha val="40000"/>
                    </a:prstClr>
                  </a:outerShdw>
                </a:effectLst>
              </a:rPr>
              <a:t>When you hear, see, or think of something stressful, take 10 seconds and focus on inhaling and exhaling. Focus on breathing.</a:t>
            </a:r>
          </a:p>
          <a:p>
            <a:pPr>
              <a:buClr>
                <a:schemeClr val="accent6">
                  <a:lumMod val="60000"/>
                  <a:lumOff val="40000"/>
                </a:schemeClr>
              </a:buClr>
            </a:pPr>
            <a:r>
              <a:rPr lang="en-US" sz="3200">
                <a:solidFill>
                  <a:srgbClr val="FFFF00"/>
                </a:solidFill>
                <a:effectLst>
                  <a:outerShdw blurRad="50800" dist="38100" dir="2700000" algn="tl" rotWithShape="0">
                    <a:prstClr val="black">
                      <a:alpha val="40000"/>
                    </a:prstClr>
                  </a:outerShdw>
                </a:effectLst>
              </a:rPr>
              <a:t>When you have a challenging moment at home or work, take a few minutes to recovery and recharge </a:t>
            </a:r>
          </a:p>
          <a:p>
            <a:pPr>
              <a:buClr>
                <a:schemeClr val="accent6">
                  <a:lumMod val="60000"/>
                  <a:lumOff val="40000"/>
                </a:schemeClr>
              </a:buClr>
            </a:pPr>
            <a:r>
              <a:rPr lang="en-US" sz="3200">
                <a:solidFill>
                  <a:srgbClr val="FFFF00"/>
                </a:solidFill>
                <a:effectLst>
                  <a:outerShdw blurRad="50800" dist="38100" dir="2700000" algn="tl" rotWithShape="0">
                    <a:prstClr val="black">
                      <a:alpha val="40000"/>
                    </a:prstClr>
                  </a:outerShdw>
                </a:effectLst>
              </a:rPr>
              <a:t>Take time during the day to do something you know calms, recharges, or nourishes you – outdoors, listen to music, etc.</a:t>
            </a:r>
          </a:p>
          <a:p>
            <a:pPr>
              <a:buClr>
                <a:schemeClr val="accent6">
                  <a:lumMod val="60000"/>
                  <a:lumOff val="40000"/>
                </a:schemeClr>
              </a:buClr>
            </a:pPr>
            <a:r>
              <a:rPr lang="en-US" sz="3200">
                <a:solidFill>
                  <a:srgbClr val="FFFF00"/>
                </a:solidFill>
                <a:effectLst>
                  <a:outerShdw blurRad="50800" dist="38100" dir="2700000" algn="tl" rotWithShape="0">
                    <a:prstClr val="black">
                      <a:alpha val="40000"/>
                    </a:prstClr>
                  </a:outerShdw>
                </a:effectLst>
              </a:rPr>
              <a:t>Close your eyes or take naps if you feel like it</a:t>
            </a:r>
          </a:p>
          <a:p>
            <a:pPr>
              <a:buClr>
                <a:schemeClr val="accent6">
                  <a:lumMod val="60000"/>
                  <a:lumOff val="40000"/>
                </a:schemeClr>
              </a:buClr>
            </a:pPr>
            <a:endParaRPr lang="en-US" sz="3200">
              <a:solidFill>
                <a:srgbClr val="FFFF00"/>
              </a:solidFill>
              <a:effectLst>
                <a:outerShdw blurRad="50800" dist="38100" dir="2700000" algn="tl" rotWithShape="0">
                  <a:prstClr val="black">
                    <a:alpha val="40000"/>
                  </a:prstClr>
                </a:outerShdw>
              </a:effectLst>
            </a:endParaRPr>
          </a:p>
          <a:p>
            <a:pPr>
              <a:buClr>
                <a:schemeClr val="accent6">
                  <a:lumMod val="60000"/>
                  <a:lumOff val="40000"/>
                </a:schemeClr>
              </a:buClr>
            </a:pPr>
            <a:endParaRPr lang="en-US" sz="3200">
              <a:solidFill>
                <a:srgbClr val="FFFF00"/>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894086852"/>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solidFill>
                  <a:schemeClr val="tx2">
                    <a:lumMod val="60000"/>
                    <a:lumOff val="40000"/>
                  </a:schemeClr>
                </a:solidFill>
                <a:effectLst>
                  <a:outerShdw blurRad="50800" dist="38100" dir="2700000" algn="tl" rotWithShape="0">
                    <a:prstClr val="black">
                      <a:alpha val="40000"/>
                    </a:prstClr>
                  </a:outerShdw>
                </a:effectLst>
              </a:rPr>
              <a:t>Managing stress - microsteps</a:t>
            </a:r>
            <a:br>
              <a:rPr lang="en-US">
                <a:solidFill>
                  <a:schemeClr val="tx2">
                    <a:lumMod val="60000"/>
                    <a:lumOff val="40000"/>
                  </a:schemeClr>
                </a:solidFill>
                <a:effectLst>
                  <a:outerShdw blurRad="50800" dist="38100" dir="2700000" algn="tl" rotWithShape="0">
                    <a:prstClr val="black">
                      <a:alpha val="40000"/>
                    </a:prstClr>
                  </a:outerShdw>
                </a:effectLst>
              </a:rPr>
            </a:br>
            <a:endParaRPr lang="en-US">
              <a:solidFill>
                <a:schemeClr val="tx2">
                  <a:lumMod val="60000"/>
                  <a:lumOff val="40000"/>
                </a:schemeClr>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p:txBody>
          <a:bodyPr>
            <a:normAutofit fontScale="92500" lnSpcReduction="20000"/>
          </a:bodyPr>
          <a:lstStyle/>
          <a:p>
            <a:pPr>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Identify signals of increased stress – use to guide your microsteps</a:t>
            </a:r>
          </a:p>
          <a:p>
            <a:pPr lvl="1">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Increased heart rate</a:t>
            </a:r>
          </a:p>
          <a:p>
            <a:pPr lvl="1">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Strong negative feelings</a:t>
            </a:r>
          </a:p>
          <a:p>
            <a:pPr lvl="1">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Trouble thinking clearly</a:t>
            </a:r>
          </a:p>
          <a:p>
            <a:pPr lvl="1">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Making risky or impulsive decisions</a:t>
            </a:r>
          </a:p>
          <a:p>
            <a:pPr lvl="1">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Entering into conflict with others</a:t>
            </a:r>
          </a:p>
          <a:p>
            <a:pPr lvl="1">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Feeling overwhelmed</a:t>
            </a:r>
          </a:p>
          <a:p>
            <a:pPr>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When you notice one of your signals, take time out to reset. Focus on breathing.</a:t>
            </a:r>
          </a:p>
          <a:p>
            <a:pPr>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Limit media coverage if you know that it upsets or frightens you</a:t>
            </a:r>
          </a:p>
          <a:p>
            <a:pPr>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If worrying/ruminating throughout the day – set 10 minutes aside at a certain hour to worry all you can. Then, when worries return, gently put them aside, noting you will worry about it at the appointed hour.</a:t>
            </a:r>
          </a:p>
        </p:txBody>
      </p:sp>
    </p:spTree>
    <p:extLst>
      <p:ext uri="{BB962C8B-B14F-4D97-AF65-F5344CB8AC3E}">
        <p14:creationId xmlns:p14="http://schemas.microsoft.com/office/powerpoint/2010/main" val="389299662"/>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solidFill>
                  <a:schemeClr val="tx2">
                    <a:lumMod val="60000"/>
                    <a:lumOff val="40000"/>
                  </a:schemeClr>
                </a:solidFill>
                <a:effectLst>
                  <a:outerShdw blurRad="50800" dist="38100" dir="2700000" algn="tl" rotWithShape="0">
                    <a:prstClr val="black">
                      <a:alpha val="40000"/>
                    </a:prstClr>
                  </a:outerShdw>
                </a:effectLst>
              </a:rPr>
              <a:t>Managing stress - microsteps</a:t>
            </a:r>
            <a:br>
              <a:rPr lang="en-US">
                <a:solidFill>
                  <a:schemeClr val="tx2">
                    <a:lumMod val="60000"/>
                    <a:lumOff val="40000"/>
                  </a:schemeClr>
                </a:solidFill>
                <a:effectLst>
                  <a:outerShdw blurRad="50800" dist="38100" dir="2700000" algn="tl" rotWithShape="0">
                    <a:prstClr val="black">
                      <a:alpha val="40000"/>
                    </a:prstClr>
                  </a:outerShdw>
                </a:effectLst>
              </a:rPr>
            </a:br>
            <a:endParaRPr lang="en-US">
              <a:solidFill>
                <a:schemeClr val="tx2">
                  <a:lumMod val="60000"/>
                  <a:lumOff val="40000"/>
                </a:schemeClr>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p:txBody>
          <a:bodyPr>
            <a:normAutofit lnSpcReduction="10000"/>
          </a:bodyPr>
          <a:lstStyle/>
          <a:p>
            <a:pPr>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When you face a problem that feels overwhelming, take the smallest step you can think of in the right direction</a:t>
            </a:r>
          </a:p>
          <a:p>
            <a:pPr>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Take time to thank or compliment a family member or co-worker every day</a:t>
            </a:r>
          </a:p>
          <a:p>
            <a:pPr>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If someone around you is suffering, take time to show your concern by listening</a:t>
            </a:r>
          </a:p>
          <a:p>
            <a:pPr>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Stay in contact with others – co-workers, family, friends, and do so regularly</a:t>
            </a:r>
          </a:p>
          <a:p>
            <a:pPr>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Create a new routine to fit your new normal</a:t>
            </a:r>
          </a:p>
          <a:p>
            <a:pPr>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Seek help if you need it</a:t>
            </a:r>
          </a:p>
        </p:txBody>
      </p:sp>
    </p:spTree>
    <p:extLst>
      <p:ext uri="{BB962C8B-B14F-4D97-AF65-F5344CB8AC3E}">
        <p14:creationId xmlns:p14="http://schemas.microsoft.com/office/powerpoint/2010/main" val="2056525900"/>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1" y="3003858"/>
            <a:ext cx="5818909" cy="1938992"/>
          </a:xfrm>
          <a:prstGeom prst="rect">
            <a:avLst/>
          </a:prstGeom>
        </p:spPr>
        <p:txBody>
          <a:bodyPr wrap="square">
            <a:spAutoFit/>
          </a:bodyPr>
          <a:lstStyle/>
          <a:p>
            <a:r>
              <a:rPr lang="en-US" sz="4000" i="1">
                <a:solidFill>
                  <a:srgbClr val="FFFF00"/>
                </a:solidFill>
                <a:effectLst>
                  <a:outerShdw blurRad="38100" dist="38100" dir="2700000" algn="tl">
                    <a:srgbClr val="000000">
                      <a:alpha val="43137"/>
                    </a:srgbClr>
                  </a:outerShdw>
                </a:effectLst>
              </a:rPr>
              <a:t>“Do first things first,</a:t>
            </a:r>
          </a:p>
          <a:p>
            <a:r>
              <a:rPr lang="en-US" sz="4000" i="1">
                <a:solidFill>
                  <a:srgbClr val="FFFF00"/>
                </a:solidFill>
                <a:effectLst>
                  <a:outerShdw blurRad="38100" dist="38100" dir="2700000" algn="tl">
                    <a:srgbClr val="000000">
                      <a:alpha val="43137"/>
                    </a:srgbClr>
                  </a:outerShdw>
                </a:effectLst>
              </a:rPr>
              <a:t>and second things not at all.”</a:t>
            </a:r>
            <a:r>
              <a:rPr lang="en-US" sz="3200" i="1">
                <a:solidFill>
                  <a:srgbClr val="FFFF00"/>
                </a:solidFill>
                <a:effectLst>
                  <a:outerShdw blurRad="38100" dist="38100" dir="2700000" algn="tl">
                    <a:srgbClr val="000000">
                      <a:alpha val="43137"/>
                    </a:srgbClr>
                  </a:outerShdw>
                </a:effectLst>
              </a:rPr>
              <a:t> </a:t>
            </a:r>
            <a:r>
              <a:rPr lang="en-US" sz="3200" i="1"/>
              <a:t>- </a:t>
            </a:r>
            <a:r>
              <a:rPr lang="en-US" sz="3200" i="1">
                <a:solidFill>
                  <a:schemeClr val="tx2">
                    <a:lumMod val="90000"/>
                  </a:schemeClr>
                </a:solidFill>
                <a:effectLst>
                  <a:outerShdw blurRad="38100" dist="38100" dir="2700000" algn="tl">
                    <a:srgbClr val="000000">
                      <a:alpha val="43137"/>
                    </a:srgbClr>
                  </a:outerShdw>
                </a:effectLst>
              </a:rPr>
              <a:t>Peter Drucker</a:t>
            </a:r>
            <a:endParaRPr lang="en-US" sz="3200">
              <a:solidFill>
                <a:schemeClr val="tx2">
                  <a:lumMod val="9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92001911"/>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46674" y="2925908"/>
            <a:ext cx="5366599" cy="1795047"/>
          </a:xfrm>
          <a:prstGeom prst="rect">
            <a:avLst/>
          </a:prstGeom>
        </p:spPr>
        <p:txBody>
          <a:bodyPr wrap="square">
            <a:spAutoFit/>
          </a:bodyPr>
          <a:lstStyle/>
          <a:p>
            <a:r>
              <a:rPr lang="en-US" sz="4000" i="1">
                <a:solidFill>
                  <a:srgbClr val="FFFF00"/>
                </a:solidFill>
                <a:effectLst>
                  <a:outerShdw blurRad="38100" dist="38100" dir="2700000" algn="tl">
                    <a:srgbClr val="000000">
                      <a:alpha val="43137"/>
                    </a:srgbClr>
                  </a:outerShdw>
                </a:effectLst>
              </a:rPr>
              <a:t>“</a:t>
            </a:r>
            <a:r>
              <a:rPr lang="en-US" sz="3600" i="1">
                <a:solidFill>
                  <a:srgbClr val="FFFF00"/>
                </a:solidFill>
                <a:effectLst>
                  <a:outerShdw blurRad="38100" dist="38100" dir="2700000" algn="tl">
                    <a:srgbClr val="000000">
                      <a:alpha val="43137"/>
                    </a:srgbClr>
                  </a:outerShdw>
                </a:effectLst>
              </a:rPr>
              <a:t>Self-love, my liege, is not so vile a sin as self-neglect</a:t>
            </a:r>
            <a:r>
              <a:rPr lang="en-US" sz="3600">
                <a:solidFill>
                  <a:srgbClr val="FFFF00"/>
                </a:solidFill>
                <a:effectLst>
                  <a:outerShdw blurRad="38100" dist="38100" dir="2700000" algn="tl">
                    <a:srgbClr val="000000">
                      <a:alpha val="43137"/>
                    </a:srgbClr>
                  </a:outerShdw>
                </a:effectLst>
              </a:rPr>
              <a:t>.”</a:t>
            </a:r>
          </a:p>
          <a:p>
            <a:r>
              <a:rPr lang="en-US" b="1"/>
              <a:t>        </a:t>
            </a:r>
            <a:r>
              <a:rPr lang="en-US" b="1" i="1"/>
              <a:t> </a:t>
            </a:r>
            <a:r>
              <a:rPr lang="en-US" sz="3200" i="1">
                <a:solidFill>
                  <a:schemeClr val="tx2">
                    <a:lumMod val="90000"/>
                  </a:schemeClr>
                </a:solidFill>
                <a:effectLst>
                  <a:outerShdw blurRad="38100" dist="38100" dir="2700000" algn="tl">
                    <a:srgbClr val="000000">
                      <a:alpha val="43137"/>
                    </a:srgbClr>
                  </a:outerShdw>
                </a:effectLst>
              </a:rPr>
              <a:t>Henry V, act 2, scen</a:t>
            </a:r>
            <a:r>
              <a:rPr lang="en-US" sz="3200" i="1">
                <a:solidFill>
                  <a:schemeClr val="tx2">
                    <a:lumMod val="90000"/>
                  </a:schemeClr>
                </a:solidFill>
              </a:rPr>
              <a:t>e 4</a:t>
            </a:r>
          </a:p>
        </p:txBody>
      </p:sp>
    </p:spTree>
    <p:extLst>
      <p:ext uri="{BB962C8B-B14F-4D97-AF65-F5344CB8AC3E}">
        <p14:creationId xmlns:p14="http://schemas.microsoft.com/office/powerpoint/2010/main" val="321175263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solidFill>
                  <a:schemeClr val="tx2">
                    <a:lumMod val="60000"/>
                    <a:lumOff val="40000"/>
                  </a:schemeClr>
                </a:solidFill>
                <a:effectLst>
                  <a:outerShdw blurRad="50800" dist="38100" dir="2700000" algn="tl" rotWithShape="0">
                    <a:prstClr val="black">
                      <a:alpha val="40000"/>
                    </a:prstClr>
                  </a:outerShdw>
                </a:effectLst>
              </a:rPr>
              <a:t>Covid-19 and the novel coronavirus: </a:t>
            </a:r>
            <a:br>
              <a:rPr lang="en-US">
                <a:solidFill>
                  <a:schemeClr val="tx2">
                    <a:lumMod val="60000"/>
                    <a:lumOff val="40000"/>
                  </a:schemeClr>
                </a:solidFill>
                <a:effectLst>
                  <a:outerShdw blurRad="50800" dist="38100" dir="2700000" algn="tl" rotWithShape="0">
                    <a:prstClr val="black">
                      <a:alpha val="40000"/>
                    </a:prstClr>
                  </a:outerShdw>
                </a:effectLst>
              </a:rPr>
            </a:br>
            <a:r>
              <a:rPr lang="en-US">
                <a:solidFill>
                  <a:schemeClr val="tx2">
                    <a:lumMod val="60000"/>
                    <a:lumOff val="40000"/>
                  </a:schemeClr>
                </a:solidFill>
                <a:effectLst>
                  <a:outerShdw blurRad="50800" dist="38100" dir="2700000" algn="tl" rotWithShape="0">
                    <a:prstClr val="black">
                      <a:alpha val="40000"/>
                    </a:prstClr>
                  </a:outerShdw>
                </a:effectLst>
              </a:rPr>
              <a:t>The long view</a:t>
            </a:r>
          </a:p>
        </p:txBody>
      </p:sp>
      <p:sp>
        <p:nvSpPr>
          <p:cNvPr id="3" name="Content Placeholder 2"/>
          <p:cNvSpPr>
            <a:spLocks noGrp="1"/>
          </p:cNvSpPr>
          <p:nvPr>
            <p:ph idx="1"/>
          </p:nvPr>
        </p:nvSpPr>
        <p:spPr/>
        <p:txBody>
          <a:bodyPr/>
          <a:lstStyle/>
          <a:p>
            <a:pPr>
              <a:buClr>
                <a:schemeClr val="accent6">
                  <a:lumMod val="60000"/>
                  <a:lumOff val="40000"/>
                </a:schemeClr>
              </a:buClr>
            </a:pPr>
            <a:r>
              <a:rPr lang="en-US" sz="3600">
                <a:solidFill>
                  <a:srgbClr val="FFFF00"/>
                </a:solidFill>
                <a:effectLst>
                  <a:outerShdw blurRad="50800" dist="38100" dir="2700000" algn="tl" rotWithShape="0">
                    <a:prstClr val="black">
                      <a:alpha val="40000"/>
                    </a:prstClr>
                  </a:outerShdw>
                </a:effectLst>
              </a:rPr>
              <a:t>To the extent states are opening, it is not only because it is a little safer outside, but because the curve is flattening to the degree that the medical system isn’t as overwhelmed.</a:t>
            </a:r>
          </a:p>
          <a:p>
            <a:pPr>
              <a:buClr>
                <a:schemeClr val="accent6">
                  <a:lumMod val="60000"/>
                  <a:lumOff val="40000"/>
                </a:schemeClr>
              </a:buClr>
            </a:pPr>
            <a:r>
              <a:rPr lang="en-US" sz="3600">
                <a:solidFill>
                  <a:srgbClr val="FFFF00"/>
                </a:solidFill>
                <a:effectLst>
                  <a:outerShdw blurRad="50800" dist="38100" dir="2700000" algn="tl" rotWithShape="0">
                    <a:prstClr val="black">
                      <a:alpha val="40000"/>
                    </a:prstClr>
                  </a:outerShdw>
                </a:effectLst>
              </a:rPr>
              <a:t>If social distancing continues, it will give more time for PPE to get to health care providers, ventilators to those seriously ill, and to develop effective treatment(s). </a:t>
            </a:r>
          </a:p>
          <a:p>
            <a:pPr>
              <a:buClr>
                <a:schemeClr val="accent6">
                  <a:lumMod val="60000"/>
                  <a:lumOff val="40000"/>
                </a:schemeClr>
              </a:buClr>
            </a:pPr>
            <a:endParaRPr lang="en-US">
              <a:solidFill>
                <a:srgbClr val="FFFF00"/>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43001898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solidFill>
                  <a:schemeClr val="tx2">
                    <a:lumMod val="60000"/>
                    <a:lumOff val="40000"/>
                  </a:schemeClr>
                </a:solidFill>
                <a:effectLst>
                  <a:outerShdw blurRad="50800" dist="38100" dir="2700000" algn="tl" rotWithShape="0">
                    <a:prstClr val="black">
                      <a:alpha val="40000"/>
                    </a:prstClr>
                  </a:outerShdw>
                </a:effectLst>
              </a:rPr>
              <a:t>Covid-19 and the novel coronavirus: </a:t>
            </a:r>
            <a:br>
              <a:rPr lang="en-US">
                <a:solidFill>
                  <a:schemeClr val="tx2">
                    <a:lumMod val="60000"/>
                    <a:lumOff val="40000"/>
                  </a:schemeClr>
                </a:solidFill>
                <a:effectLst>
                  <a:outerShdw blurRad="50800" dist="38100" dir="2700000" algn="tl" rotWithShape="0">
                    <a:prstClr val="black">
                      <a:alpha val="40000"/>
                    </a:prstClr>
                  </a:outerShdw>
                </a:effectLst>
              </a:rPr>
            </a:br>
            <a:r>
              <a:rPr lang="en-US">
                <a:solidFill>
                  <a:schemeClr val="tx2">
                    <a:lumMod val="60000"/>
                    <a:lumOff val="40000"/>
                  </a:schemeClr>
                </a:solidFill>
                <a:effectLst>
                  <a:outerShdw blurRad="50800" dist="38100" dir="2700000" algn="tl" rotWithShape="0">
                    <a:prstClr val="black">
                      <a:alpha val="40000"/>
                    </a:prstClr>
                  </a:outerShdw>
                </a:effectLst>
              </a:rPr>
              <a:t>The long view</a:t>
            </a:r>
          </a:p>
        </p:txBody>
      </p:sp>
      <p:sp>
        <p:nvSpPr>
          <p:cNvPr id="3" name="Content Placeholder 2"/>
          <p:cNvSpPr>
            <a:spLocks noGrp="1"/>
          </p:cNvSpPr>
          <p:nvPr>
            <p:ph idx="1"/>
          </p:nvPr>
        </p:nvSpPr>
        <p:spPr/>
        <p:txBody>
          <a:bodyPr>
            <a:normAutofit/>
          </a:bodyPr>
          <a:lstStyle/>
          <a:p>
            <a:pPr>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Consider your adaptation to the current situation, and the adaptation of your family, and plan for the next 1-2 years accordingly. </a:t>
            </a:r>
          </a:p>
          <a:p>
            <a:pPr>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Thinking of this time as aberrant and close to resolving is not realistic (and if it is realistic the infection will skyrocket). </a:t>
            </a:r>
          </a:p>
          <a:p>
            <a:pPr>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Social distancing, working remotely, acquiring and using protective equipment (masks, gloves, disinfectants and hand sanitizers), careful hand-washing, children remotely schooling – all of this is likely to continue in one form or another. </a:t>
            </a:r>
          </a:p>
          <a:p>
            <a:pPr>
              <a:buClr>
                <a:schemeClr val="accent6">
                  <a:lumMod val="60000"/>
                  <a:lumOff val="40000"/>
                </a:schemeClr>
              </a:buClr>
            </a:pPr>
            <a:endParaRPr lang="en-US">
              <a:solidFill>
                <a:srgbClr val="FFFF00"/>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1519195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solidFill>
                  <a:schemeClr val="tx2">
                    <a:lumMod val="60000"/>
                    <a:lumOff val="40000"/>
                  </a:schemeClr>
                </a:solidFill>
                <a:effectLst>
                  <a:outerShdw blurRad="50800" dist="38100" dir="2700000" algn="tl" rotWithShape="0">
                    <a:prstClr val="black">
                      <a:alpha val="40000"/>
                    </a:prstClr>
                  </a:outerShdw>
                </a:effectLst>
              </a:rPr>
              <a:t>What makes this virus so unusual?</a:t>
            </a:r>
          </a:p>
        </p:txBody>
      </p:sp>
      <p:sp>
        <p:nvSpPr>
          <p:cNvPr id="3" name="Content Placeholder 2"/>
          <p:cNvSpPr>
            <a:spLocks noGrp="1"/>
          </p:cNvSpPr>
          <p:nvPr>
            <p:ph idx="1"/>
          </p:nvPr>
        </p:nvSpPr>
        <p:spPr/>
        <p:txBody>
          <a:bodyPr/>
          <a:lstStyle/>
          <a:p>
            <a:pPr>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Asymptomatic transmission: </a:t>
            </a:r>
          </a:p>
          <a:p>
            <a:pPr lvl="1">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Many of those infected show no symptoms</a:t>
            </a:r>
          </a:p>
          <a:p>
            <a:pPr lvl="1">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Those that will show symptoms  can infect others before they develop symptoms (pre-symptomatic transmission)</a:t>
            </a:r>
          </a:p>
          <a:p>
            <a:pPr lvl="1">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After symptoms have resolved, those that have been infected can still infect others for 2-4 weeks (post-symptomatic transmission)</a:t>
            </a:r>
          </a:p>
          <a:p>
            <a:pPr>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The nature of antibody formation and immunity is not understood</a:t>
            </a:r>
          </a:p>
          <a:p>
            <a:pPr lvl="1">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Those with mild symptoms may form few antibodies and not be immune</a:t>
            </a:r>
          </a:p>
          <a:p>
            <a:pPr lvl="1">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Length of immunity is unknown; for other coronaviruses immunity only lasts a few months, at most</a:t>
            </a:r>
          </a:p>
        </p:txBody>
      </p:sp>
    </p:spTree>
    <p:extLst>
      <p:ext uri="{BB962C8B-B14F-4D97-AF65-F5344CB8AC3E}">
        <p14:creationId xmlns:p14="http://schemas.microsoft.com/office/powerpoint/2010/main" val="160108496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0012" y="523895"/>
            <a:ext cx="10515600" cy="1325563"/>
          </a:xfrm>
        </p:spPr>
        <p:txBody>
          <a:bodyPr/>
          <a:lstStyle/>
          <a:p>
            <a:r>
              <a:rPr lang="en-US">
                <a:solidFill>
                  <a:schemeClr val="tx2">
                    <a:lumMod val="60000"/>
                    <a:lumOff val="40000"/>
                  </a:schemeClr>
                </a:solidFill>
                <a:effectLst>
                  <a:outerShdw blurRad="50800" dist="38100" dir="2700000" algn="tl" rotWithShape="0">
                    <a:prstClr val="black">
                      <a:alpha val="40000"/>
                    </a:prstClr>
                  </a:outerShdw>
                </a:effectLst>
              </a:rPr>
              <a:t>Testing</a:t>
            </a:r>
            <a:endParaRPr lang="en-US"/>
          </a:p>
        </p:txBody>
      </p:sp>
      <p:sp>
        <p:nvSpPr>
          <p:cNvPr id="3" name="Content Placeholder 2"/>
          <p:cNvSpPr>
            <a:spLocks noGrp="1"/>
          </p:cNvSpPr>
          <p:nvPr>
            <p:ph idx="1"/>
          </p:nvPr>
        </p:nvSpPr>
        <p:spPr/>
        <p:txBody>
          <a:bodyPr/>
          <a:lstStyle/>
          <a:p>
            <a:pPr>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The most commonly used tests for Covid-19 have a false negative rate of 30%</a:t>
            </a:r>
          </a:p>
          <a:p>
            <a:pPr lvl="1">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A negative test doesn’t mean one is not infected</a:t>
            </a:r>
          </a:p>
          <a:p>
            <a:pPr>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Testing in the US is not nearly adequate to protect the public</a:t>
            </a:r>
          </a:p>
          <a:p>
            <a:pPr lvl="1">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And contact tracing is minimal in most states at this time</a:t>
            </a:r>
          </a:p>
          <a:p>
            <a:pPr>
              <a:buClr>
                <a:schemeClr val="accent6">
                  <a:lumMod val="60000"/>
                  <a:lumOff val="40000"/>
                </a:schemeClr>
              </a:buClr>
            </a:pPr>
            <a:r>
              <a:rPr lang="en-US">
                <a:solidFill>
                  <a:srgbClr val="FFFF00"/>
                </a:solidFill>
                <a:effectLst>
                  <a:outerShdw blurRad="50800" dist="38100" dir="2700000" algn="tl" rotWithShape="0">
                    <a:prstClr val="black">
                      <a:alpha val="40000"/>
                    </a:prstClr>
                  </a:outerShdw>
                </a:effectLst>
              </a:rPr>
              <a:t>The antibody tests generally don’t work – better ones are in development, but…</a:t>
            </a:r>
          </a:p>
        </p:txBody>
      </p:sp>
    </p:spTree>
    <p:extLst>
      <p:ext uri="{BB962C8B-B14F-4D97-AF65-F5344CB8AC3E}">
        <p14:creationId xmlns:p14="http://schemas.microsoft.com/office/powerpoint/2010/main" val="188592511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solidFill>
                  <a:schemeClr val="tx2">
                    <a:lumMod val="60000"/>
                    <a:lumOff val="40000"/>
                  </a:schemeClr>
                </a:solidFill>
                <a:effectLst>
                  <a:outerShdw blurRad="50800" dist="38100" dir="2700000" algn="tl" rotWithShape="0">
                    <a:prstClr val="black">
                      <a:alpha val="40000"/>
                    </a:prstClr>
                  </a:outerShdw>
                </a:effectLst>
              </a:rPr>
              <a:t>Treatment</a:t>
            </a:r>
            <a:endParaRPr lang="en-US"/>
          </a:p>
        </p:txBody>
      </p:sp>
      <p:sp>
        <p:nvSpPr>
          <p:cNvPr id="3" name="Content Placeholder 2"/>
          <p:cNvSpPr>
            <a:spLocks noGrp="1"/>
          </p:cNvSpPr>
          <p:nvPr>
            <p:ph idx="1"/>
          </p:nvPr>
        </p:nvSpPr>
        <p:spPr/>
        <p:txBody>
          <a:bodyPr/>
          <a:lstStyle/>
          <a:p>
            <a:pPr>
              <a:buClr>
                <a:schemeClr val="accent6">
                  <a:lumMod val="60000"/>
                  <a:lumOff val="40000"/>
                </a:schemeClr>
              </a:buClr>
            </a:pPr>
            <a:r>
              <a:rPr lang="en-US">
                <a:solidFill>
                  <a:srgbClr val="FFFF00"/>
                </a:solidFill>
              </a:rPr>
              <a:t>There are no proven effective treatments</a:t>
            </a:r>
          </a:p>
          <a:p>
            <a:pPr>
              <a:buClr>
                <a:schemeClr val="accent6">
                  <a:lumMod val="60000"/>
                  <a:lumOff val="40000"/>
                </a:schemeClr>
              </a:buClr>
            </a:pPr>
            <a:r>
              <a:rPr lang="en-US" err="1">
                <a:solidFill>
                  <a:srgbClr val="FFFF00"/>
                </a:solidFill>
              </a:rPr>
              <a:t>Hydrochloroquine/choroquine has not been proven effective, and in at least one study showed worse outcome</a:t>
            </a:r>
          </a:p>
          <a:p>
            <a:pPr lvl="1">
              <a:buClr>
                <a:schemeClr val="accent6">
                  <a:lumMod val="60000"/>
                  <a:lumOff val="40000"/>
                </a:schemeClr>
              </a:buClr>
            </a:pPr>
            <a:r>
              <a:rPr lang="en-US">
                <a:solidFill>
                  <a:srgbClr val="FFFF00"/>
                </a:solidFill>
              </a:rPr>
              <a:t>There is no evidence that it prevents infection</a:t>
            </a:r>
          </a:p>
          <a:p>
            <a:pPr lvl="1">
              <a:buClr>
                <a:schemeClr val="accent6">
                  <a:lumMod val="60000"/>
                  <a:lumOff val="40000"/>
                </a:schemeClr>
              </a:buClr>
            </a:pPr>
            <a:r>
              <a:rPr lang="en-US">
                <a:solidFill>
                  <a:srgbClr val="FFFF00"/>
                </a:solidFill>
              </a:rPr>
              <a:t>It has serious cardiac side effects</a:t>
            </a:r>
          </a:p>
          <a:p>
            <a:pPr>
              <a:buClr>
                <a:schemeClr val="accent6">
                  <a:lumMod val="60000"/>
                  <a:lumOff val="40000"/>
                </a:schemeClr>
              </a:buClr>
            </a:pPr>
            <a:r>
              <a:rPr lang="en-US" err="1">
                <a:solidFill>
                  <a:srgbClr val="FFFF00"/>
                </a:solidFill>
              </a:rPr>
              <a:t>Remdisivir appears most promising among the antivirals</a:t>
            </a:r>
          </a:p>
          <a:p>
            <a:pPr>
              <a:buClr>
                <a:schemeClr val="accent6">
                  <a:lumMod val="60000"/>
                  <a:lumOff val="40000"/>
                </a:schemeClr>
              </a:buClr>
            </a:pPr>
            <a:r>
              <a:rPr lang="en-US">
                <a:solidFill>
                  <a:srgbClr val="FFFF00"/>
                </a:solidFill>
              </a:rPr>
              <a:t>A variety of other agents are under investigation</a:t>
            </a:r>
          </a:p>
        </p:txBody>
      </p:sp>
    </p:spTree>
    <p:extLst>
      <p:ext uri="{BB962C8B-B14F-4D97-AF65-F5344CB8AC3E}">
        <p14:creationId xmlns:p14="http://schemas.microsoft.com/office/powerpoint/2010/main" val="343885682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solidFill>
                  <a:schemeClr val="tx2">
                    <a:lumMod val="60000"/>
                    <a:lumOff val="40000"/>
                  </a:schemeClr>
                </a:solidFill>
                <a:effectLst>
                  <a:outerShdw blurRad="50800" dist="38100" dir="2700000" algn="tl" rotWithShape="0">
                    <a:prstClr val="black">
                      <a:alpha val="40000"/>
                    </a:prstClr>
                  </a:outerShdw>
                </a:effectLst>
              </a:rPr>
              <a:t>Vaccine development</a:t>
            </a:r>
            <a:endParaRPr lang="en-US"/>
          </a:p>
        </p:txBody>
      </p:sp>
      <p:sp>
        <p:nvSpPr>
          <p:cNvPr id="3" name="Content Placeholder 2"/>
          <p:cNvSpPr>
            <a:spLocks noGrp="1"/>
          </p:cNvSpPr>
          <p:nvPr>
            <p:ph idx="1"/>
          </p:nvPr>
        </p:nvSpPr>
        <p:spPr/>
        <p:txBody>
          <a:bodyPr>
            <a:normAutofit/>
          </a:bodyPr>
          <a:lstStyle/>
          <a:p>
            <a:pPr>
              <a:buClr>
                <a:schemeClr val="accent6">
                  <a:lumMod val="60000"/>
                  <a:lumOff val="40000"/>
                </a:schemeClr>
              </a:buClr>
            </a:pPr>
            <a:r>
              <a:rPr lang="en-US">
                <a:solidFill>
                  <a:srgbClr val="FFFF00"/>
                </a:solidFill>
              </a:rPr>
              <a:t>Vaccines are difficult and time consuming to develop, in general</a:t>
            </a:r>
          </a:p>
          <a:p>
            <a:pPr>
              <a:buClr>
                <a:schemeClr val="accent6">
                  <a:lumMod val="60000"/>
                  <a:lumOff val="40000"/>
                </a:schemeClr>
              </a:buClr>
            </a:pPr>
            <a:r>
              <a:rPr lang="en-US">
                <a:solidFill>
                  <a:srgbClr val="FFFF00"/>
                </a:solidFill>
              </a:rPr>
              <a:t>Shortcuts to development can involve ethical quandaries </a:t>
            </a:r>
          </a:p>
          <a:p>
            <a:pPr>
              <a:buClr>
                <a:schemeClr val="accent6">
                  <a:lumMod val="60000"/>
                  <a:lumOff val="40000"/>
                </a:schemeClr>
              </a:buClr>
            </a:pPr>
            <a:r>
              <a:rPr lang="en-US">
                <a:solidFill>
                  <a:srgbClr val="FFFF00"/>
                </a:solidFill>
              </a:rPr>
              <a:t>Many vaccines have proven unsafe</a:t>
            </a:r>
          </a:p>
          <a:p>
            <a:pPr>
              <a:buClr>
                <a:schemeClr val="accent6">
                  <a:lumMod val="60000"/>
                  <a:lumOff val="40000"/>
                </a:schemeClr>
              </a:buClr>
            </a:pPr>
            <a:r>
              <a:rPr lang="en-US">
                <a:solidFill>
                  <a:srgbClr val="FFFF00"/>
                </a:solidFill>
              </a:rPr>
              <a:t>Some previous attempts at coronavirus vaccines have increased rather than decreased vulnerability to the disease</a:t>
            </a:r>
          </a:p>
          <a:p>
            <a:pPr>
              <a:buClr>
                <a:schemeClr val="accent6">
                  <a:lumMod val="60000"/>
                  <a:lumOff val="40000"/>
                </a:schemeClr>
              </a:buClr>
            </a:pPr>
            <a:r>
              <a:rPr lang="en-US">
                <a:solidFill>
                  <a:srgbClr val="FFFF00"/>
                </a:solidFill>
              </a:rPr>
              <a:t>We have not been able to develop vaccines to some coronaviruses</a:t>
            </a:r>
          </a:p>
          <a:p>
            <a:pPr>
              <a:buClr>
                <a:schemeClr val="accent6">
                  <a:lumMod val="60000"/>
                  <a:lumOff val="40000"/>
                </a:schemeClr>
              </a:buClr>
            </a:pPr>
            <a:r>
              <a:rPr lang="en-US">
                <a:solidFill>
                  <a:srgbClr val="FFFF00"/>
                </a:solidFill>
              </a:rPr>
              <a:t>1 to 1.5 years is very optimistic </a:t>
            </a:r>
          </a:p>
          <a:p>
            <a:pPr>
              <a:buClr>
                <a:schemeClr val="accent6">
                  <a:lumMod val="60000"/>
                  <a:lumOff val="40000"/>
                </a:schemeClr>
              </a:buClr>
            </a:pPr>
            <a:r>
              <a:rPr lang="en-US">
                <a:solidFill>
                  <a:srgbClr val="FFFF00"/>
                </a:solidFill>
              </a:rPr>
              <a:t>The Long View – could be considerably longer</a:t>
            </a:r>
          </a:p>
          <a:p>
            <a:pPr>
              <a:buClr>
                <a:schemeClr val="accent6">
                  <a:lumMod val="60000"/>
                  <a:lumOff val="40000"/>
                </a:schemeClr>
              </a:buClr>
            </a:pPr>
            <a:endParaRPr lang="en-US">
              <a:solidFill>
                <a:srgbClr val="FFFF00"/>
              </a:solidFill>
            </a:endParaRPr>
          </a:p>
          <a:p>
            <a:pPr>
              <a:buClr>
                <a:schemeClr val="accent6">
                  <a:lumMod val="60000"/>
                  <a:lumOff val="40000"/>
                </a:schemeClr>
              </a:buClr>
            </a:pPr>
            <a:endParaRPr lang="en-US">
              <a:solidFill>
                <a:srgbClr val="FFFF00"/>
              </a:solidFill>
            </a:endParaRPr>
          </a:p>
        </p:txBody>
      </p:sp>
    </p:spTree>
    <p:extLst>
      <p:ext uri="{BB962C8B-B14F-4D97-AF65-F5344CB8AC3E}">
        <p14:creationId xmlns:p14="http://schemas.microsoft.com/office/powerpoint/2010/main" val="194149546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solidFill>
                  <a:schemeClr val="tx2">
                    <a:lumMod val="60000"/>
                    <a:lumOff val="40000"/>
                  </a:schemeClr>
                </a:solidFill>
                <a:effectLst>
                  <a:outerShdw blurRad="50800" dist="38100" dir="2700000" algn="tl" rotWithShape="0">
                    <a:prstClr val="black">
                      <a:alpha val="40000"/>
                    </a:prstClr>
                  </a:outerShdw>
                </a:effectLst>
              </a:rPr>
              <a:t>Why am I going over this at the beginning of this conference?</a:t>
            </a:r>
          </a:p>
        </p:txBody>
      </p:sp>
      <p:sp>
        <p:nvSpPr>
          <p:cNvPr id="3" name="Content Placeholder 2"/>
          <p:cNvSpPr>
            <a:spLocks noGrp="1"/>
          </p:cNvSpPr>
          <p:nvPr>
            <p:ph idx="1"/>
          </p:nvPr>
        </p:nvSpPr>
        <p:spPr/>
        <p:txBody>
          <a:bodyPr>
            <a:normAutofit/>
          </a:bodyPr>
          <a:lstStyle/>
          <a:p>
            <a:pPr>
              <a:buClr>
                <a:schemeClr val="accent6">
                  <a:lumMod val="60000"/>
                  <a:lumOff val="40000"/>
                </a:schemeClr>
              </a:buClr>
            </a:pPr>
            <a:r>
              <a:rPr lang="en-US" sz="4000">
                <a:solidFill>
                  <a:srgbClr val="FFFF00"/>
                </a:solidFill>
                <a:effectLst>
                  <a:outerShdw blurRad="50800" dist="38100" dir="2700000" algn="tl" rotWithShape="0">
                    <a:prstClr val="black">
                      <a:alpha val="40000"/>
                    </a:prstClr>
                  </a:outerShdw>
                </a:effectLst>
              </a:rPr>
              <a:t>To manage all of this psychologically and socially, one has to know the facts</a:t>
            </a:r>
          </a:p>
          <a:p>
            <a:pPr>
              <a:buClr>
                <a:schemeClr val="accent6">
                  <a:lumMod val="60000"/>
                  <a:lumOff val="40000"/>
                </a:schemeClr>
              </a:buClr>
            </a:pPr>
            <a:r>
              <a:rPr lang="en-US" sz="4000">
                <a:solidFill>
                  <a:srgbClr val="FFFF00"/>
                </a:solidFill>
                <a:effectLst>
                  <a:outerShdw blurRad="50800" dist="38100" dir="2700000" algn="tl" rotWithShape="0">
                    <a:prstClr val="black">
                      <a:alpha val="40000"/>
                    </a:prstClr>
                  </a:outerShdw>
                </a:effectLst>
              </a:rPr>
              <a:t>Though there is much uncertainty about the course of this pandemic, we are certain that it is not going away soon</a:t>
            </a:r>
          </a:p>
          <a:p>
            <a:pPr>
              <a:buClr>
                <a:schemeClr val="accent6">
                  <a:lumMod val="60000"/>
                  <a:lumOff val="40000"/>
                </a:schemeClr>
              </a:buClr>
            </a:pPr>
            <a:r>
              <a:rPr lang="en-US" sz="4000">
                <a:solidFill>
                  <a:srgbClr val="FFFF00"/>
                </a:solidFill>
                <a:effectLst>
                  <a:outerShdw blurRad="50800" dist="38100" dir="2700000" algn="tl" rotWithShape="0">
                    <a:prstClr val="black">
                      <a:alpha val="40000"/>
                    </a:prstClr>
                  </a:outerShdw>
                </a:effectLst>
              </a:rPr>
              <a:t>Unless it mutates into a less virulent form, which some coronaviruses have done</a:t>
            </a:r>
          </a:p>
          <a:p>
            <a:pPr>
              <a:buClr>
                <a:schemeClr val="accent6">
                  <a:lumMod val="60000"/>
                  <a:lumOff val="40000"/>
                </a:schemeClr>
              </a:buClr>
            </a:pPr>
            <a:endParaRPr lang="en-US" sz="4000">
              <a:solidFill>
                <a:srgbClr val="FFFF00"/>
              </a:solidFill>
              <a:effectLst>
                <a:outerShdw blurRad="50800" dist="38100" dir="2700000" algn="tl" rotWithShape="0">
                  <a:prstClr val="black">
                    <a:alpha val="40000"/>
                  </a:prstClr>
                </a:outerShdw>
              </a:effectLst>
            </a:endParaRPr>
          </a:p>
          <a:p>
            <a:pPr marL="0" indent="0">
              <a:buClr>
                <a:schemeClr val="accent6">
                  <a:lumMod val="60000"/>
                  <a:lumOff val="40000"/>
                </a:schemeClr>
              </a:buClr>
              <a:buNone/>
            </a:pPr>
            <a:endParaRPr lang="en-US" sz="4000">
              <a:solidFill>
                <a:srgbClr val="FFFF00"/>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670453026"/>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9.02.14"/>
  <p:tag name="AS_TITLE" val="Aspose.Slides for .NET 4.0 Client Profile"/>
  <p:tag name="AS_VERSION" val="19.2"/>
</p:tagLst>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a:ea typeface="Arial"/>
        <a:cs typeface="Arial"/>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Arial"/>
        <a:cs typeface="Arial"/>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TM04033923[[fn=Depth]]</Template>
  <TotalTime>0</TotalTime>
  <Words>2033</Words>
  <Application>Microsoft Macintosh PowerPoint</Application>
  <PresentationFormat>Widescreen</PresentationFormat>
  <Paragraphs>191</Paragraphs>
  <Slides>25</Slides>
  <Notes>25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Corbel</vt:lpstr>
      <vt:lpstr>Times New Roman</vt:lpstr>
      <vt:lpstr>Wingdings</vt:lpstr>
      <vt:lpstr>Depth</vt:lpstr>
      <vt:lpstr>Michael  H. Gendel MD Colorado Physician Health Program Jhealth  Program – U.S. 10th Circuit </vt:lpstr>
      <vt:lpstr>Covid-19 and the novel coronavirus:  The long view</vt:lpstr>
      <vt:lpstr>Covid-19 and the novel coronavirus:  The long view</vt:lpstr>
      <vt:lpstr>Covid-19 and the novel coronavirus:  The long view</vt:lpstr>
      <vt:lpstr>What makes this virus so unusual?</vt:lpstr>
      <vt:lpstr>Testing</vt:lpstr>
      <vt:lpstr>Treatment</vt:lpstr>
      <vt:lpstr>Vaccine development</vt:lpstr>
      <vt:lpstr>Why am I going over this at the beginning of this conference?</vt:lpstr>
      <vt:lpstr>The stress</vt:lpstr>
      <vt:lpstr>Other mental health issues – need for professional help/outside support</vt:lpstr>
      <vt:lpstr>Coping – 1 – Stanford Mind and  Body Lab</vt:lpstr>
      <vt:lpstr>Coping – 1 – Stanford Mind and  Body Lab</vt:lpstr>
      <vt:lpstr>Coping – 1 – Stanford Mind and  Body Lab</vt:lpstr>
      <vt:lpstr>Coping – 1 – Stanford Mind and  Body Lab</vt:lpstr>
      <vt:lpstr>Managing Stress</vt:lpstr>
      <vt:lpstr>Managing Stress</vt:lpstr>
      <vt:lpstr>Managing stress</vt:lpstr>
      <vt:lpstr>Managing stress/enhancing life –  relaxation/meditation</vt:lpstr>
      <vt:lpstr>Apps for relaxation and meditation</vt:lpstr>
      <vt:lpstr>Managing stress - microsteps</vt:lpstr>
      <vt:lpstr>Managing stress - microsteps </vt:lpstr>
      <vt:lpstr>Managing stress - microsteps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created xsi:type="dcterms:W3CDTF">1601-01-01T00:00:00Z</dcterms:created>
  <dcterms:modified xsi:type="dcterms:W3CDTF">2020-04-27T17:06:53Z</dcterms:modified>
</cp:coreProperties>
</file>