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74"/>
  </p:notesMasterIdLst>
  <p:sldIdLst>
    <p:sldId id="257" r:id="rId6"/>
    <p:sldId id="258" r:id="rId7"/>
    <p:sldId id="259" r:id="rId8"/>
    <p:sldId id="390" r:id="rId9"/>
    <p:sldId id="391" r:id="rId10"/>
    <p:sldId id="392" r:id="rId11"/>
    <p:sldId id="393" r:id="rId12"/>
    <p:sldId id="394" r:id="rId13"/>
    <p:sldId id="395" r:id="rId14"/>
    <p:sldId id="396" r:id="rId15"/>
    <p:sldId id="397" r:id="rId16"/>
    <p:sldId id="398" r:id="rId17"/>
    <p:sldId id="399" r:id="rId18"/>
    <p:sldId id="400" r:id="rId19"/>
    <p:sldId id="401" r:id="rId20"/>
    <p:sldId id="268" r:id="rId21"/>
    <p:sldId id="269" r:id="rId22"/>
    <p:sldId id="389" r:id="rId23"/>
    <p:sldId id="281" r:id="rId24"/>
    <p:sldId id="283" r:id="rId25"/>
    <p:sldId id="284" r:id="rId26"/>
    <p:sldId id="282" r:id="rId27"/>
    <p:sldId id="285" r:id="rId28"/>
    <p:sldId id="287" r:id="rId29"/>
    <p:sldId id="353" r:id="rId30"/>
    <p:sldId id="379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8" r:id="rId40"/>
    <p:sldId id="299" r:id="rId41"/>
    <p:sldId id="303" r:id="rId42"/>
    <p:sldId id="304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21" r:id="rId55"/>
    <p:sldId id="322" r:id="rId56"/>
    <p:sldId id="324" r:id="rId57"/>
    <p:sldId id="325" r:id="rId58"/>
    <p:sldId id="326" r:id="rId59"/>
    <p:sldId id="329" r:id="rId60"/>
    <p:sldId id="331" r:id="rId61"/>
    <p:sldId id="336" r:id="rId62"/>
    <p:sldId id="337" r:id="rId63"/>
    <p:sldId id="338" r:id="rId64"/>
    <p:sldId id="340" r:id="rId65"/>
    <p:sldId id="341" r:id="rId66"/>
    <p:sldId id="342" r:id="rId67"/>
    <p:sldId id="343" r:id="rId68"/>
    <p:sldId id="344" r:id="rId69"/>
    <p:sldId id="348" r:id="rId70"/>
    <p:sldId id="349" r:id="rId71"/>
    <p:sldId id="351" r:id="rId72"/>
    <p:sldId id="352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3"/>
  </p:normalViewPr>
  <p:slideViewPr>
    <p:cSldViewPr>
      <p:cViewPr varScale="1">
        <p:scale>
          <a:sx n="108" d="100"/>
          <a:sy n="108" d="100"/>
        </p:scale>
        <p:origin x="176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145FD-DF87-416A-8B2C-7BD52938C64D}" type="datetimeFigureOut">
              <a:rPr lang="en-US" smtClean="0"/>
              <a:t>5/8/19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A8C3B-CC7F-47D6-B221-F19C56588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2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B68E1-9756-4698-BB0B-173E6785E0B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5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8E8C-A39D-48CB-84CA-922CBE2D62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3F60-3B88-4D6F-8B37-7152C3C484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7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8E8C-A39D-48CB-84CA-922CBE2D62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3F60-3B88-4D6F-8B37-7152C3C484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65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8E8C-A39D-48CB-84CA-922CBE2D62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3F60-3B88-4D6F-8B37-7152C3C484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38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DB6D-942F-4242-932E-2344240D13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F840-C2A1-44E5-B3BD-D93C6E053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19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68314-1AFA-4FF4-B1FD-C7E5894812D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F840-C2A1-44E5-B3BD-D93C6E053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48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BF29-5B90-4BA2-90C2-3908F63DBC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F840-C2A1-44E5-B3BD-D93C6E053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72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4AB11-7CF1-4697-9789-2A843DD3BA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F840-C2A1-44E5-B3BD-D93C6E053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75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B5F4E-9703-46A7-8FDA-F85CB57926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F840-C2A1-44E5-B3BD-D93C6E053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54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4E0A-19CB-4F7F-887B-68E0808474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F840-C2A1-44E5-B3BD-D93C6E053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57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5FBE6-56C5-47CF-BAC1-4749EB1886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F840-C2A1-44E5-B3BD-D93C6E053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51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1547-DBD6-4141-9654-060DF7B216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F840-C2A1-44E5-B3BD-D93C6E053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31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8E8C-A39D-48CB-84CA-922CBE2D62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3F60-3B88-4D6F-8B37-7152C3C484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14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1D12C-60B8-4B3A-98AD-41F1AC77C8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F840-C2A1-44E5-B3BD-D93C6E053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334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A29B-A05C-45F3-BDDA-335DCC9F1A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F840-C2A1-44E5-B3BD-D93C6E053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40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21E8-099B-4227-AE3E-81CA34B5E9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8F840-C2A1-44E5-B3BD-D93C6E053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01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41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95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1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44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70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06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7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8E8C-A39D-48CB-84CA-922CBE2D62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3F60-3B88-4D6F-8B37-7152C3C484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84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19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154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92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641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891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46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87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8857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66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78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8E8C-A39D-48CB-84CA-922CBE2D62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3F60-3B88-4D6F-8B37-7152C3C484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6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567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29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954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148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889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035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006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97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101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5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8E8C-A39D-48CB-84CA-922CBE2D62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3F60-3B88-4D6F-8B37-7152C3C484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990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444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65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219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772949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43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8E8C-A39D-48CB-84CA-922CBE2D62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3F60-3B88-4D6F-8B37-7152C3C484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46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8E8C-A39D-48CB-84CA-922CBE2D62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3F60-3B88-4D6F-8B37-7152C3C484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570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8E8C-A39D-48CB-84CA-922CBE2D62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3F60-3B88-4D6F-8B37-7152C3C484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8E8C-A39D-48CB-84CA-922CBE2D62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3F60-3B88-4D6F-8B37-7152C3C484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12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A8E8C-A39D-48CB-84CA-922CBE2D62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93F60-3B88-4D6F-8B37-7152C3C484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517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A95DE-7500-41C3-830E-8CCE567216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8F840-C2A1-44E5-B3BD-D93C6E053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0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2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8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137374F-E190-4E15-8F63-5F5C30DE1613}" type="datetimeFigureOut">
              <a:rPr lang="en-US" smtClean="0"/>
              <a:t>5/8/19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BD5F2-E58F-4C41-9B7C-D92C9142C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7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microsoft.com/office/2007/relationships/hdphoto" Target="../media/hdphoto5.wdp"/><Relationship Id="rId3" Type="http://schemas.openxmlformats.org/officeDocument/2006/relationships/image" Target="../media/image59.jpeg"/><Relationship Id="rId7" Type="http://schemas.microsoft.com/office/2007/relationships/hdphoto" Target="../media/hdphoto2.wdp"/><Relationship Id="rId12" Type="http://schemas.openxmlformats.org/officeDocument/2006/relationships/image" Target="../media/image6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11" Type="http://schemas.microsoft.com/office/2007/relationships/hdphoto" Target="../media/hdphoto4.wdp"/><Relationship Id="rId5" Type="http://schemas.openxmlformats.org/officeDocument/2006/relationships/image" Target="../media/image60.jpeg"/><Relationship Id="rId15" Type="http://schemas.openxmlformats.org/officeDocument/2006/relationships/image" Target="../media/image66.jpeg"/><Relationship Id="rId10" Type="http://schemas.openxmlformats.org/officeDocument/2006/relationships/image" Target="../media/image63.jpe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Use of Technology to Effectively Communicate Information in Court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UNITED STATES DISTRICT COURT FOR DISTRICT OF COLORADO</a:t>
            </a:r>
          </a:p>
        </p:txBody>
      </p:sp>
    </p:spTree>
    <p:extLst>
      <p:ext uri="{BB962C8B-B14F-4D97-AF65-F5344CB8AC3E}">
        <p14:creationId xmlns:p14="http://schemas.microsoft.com/office/powerpoint/2010/main" val="2052197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Decorative Backgrounds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882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Lists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1752600"/>
          </a:xfrm>
        </p:spPr>
        <p:txBody>
          <a:bodyPr>
            <a:noAutofit/>
          </a:bodyPr>
          <a:lstStyle/>
          <a:p>
            <a:pPr marL="571500" indent="-571500" algn="l">
              <a:buFont typeface="Arial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Use few words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Display points one after another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Use simple transitions</a:t>
            </a:r>
          </a:p>
        </p:txBody>
      </p:sp>
    </p:spTree>
    <p:extLst>
      <p:ext uri="{BB962C8B-B14F-4D97-AF65-F5344CB8AC3E}">
        <p14:creationId xmlns:p14="http://schemas.microsoft.com/office/powerpoint/2010/main" val="40488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Who is more credible?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sz="3600" dirty="0"/>
          </a:p>
          <a:p>
            <a:r>
              <a:rPr lang="en-US" sz="12800" dirty="0">
                <a:solidFill>
                  <a:srgbClr val="FFFF00"/>
                </a:solidFill>
              </a:rPr>
              <a:t>Witness No.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Met with Mr. Smith on July 2, July 6, August 22, and September 7.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Familiar with standards for similar products, applied such standards over 20 times.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Took contemporaneous notes whose accuracy is not challenged.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Witness No.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Has never met Mr. Smith or anyone with actual experience.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Has never applied the standards at issue and could not identify any relevant experience.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Did not read Witness No. 1’s notes.</a:t>
            </a:r>
          </a:p>
        </p:txBody>
      </p:sp>
    </p:spTree>
    <p:extLst>
      <p:ext uri="{BB962C8B-B14F-4D97-AF65-F5344CB8AC3E}">
        <p14:creationId xmlns:p14="http://schemas.microsoft.com/office/powerpoint/2010/main" val="3640596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Who is more credible?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sz="3600" dirty="0"/>
          </a:p>
          <a:p>
            <a:r>
              <a:rPr lang="en-US" sz="12800" dirty="0">
                <a:solidFill>
                  <a:srgbClr val="FFFF00"/>
                </a:solidFill>
              </a:rPr>
              <a:t>Witness No.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Met with Mr. Smith on July 2, July 6, August 22, and September 7.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Familiar with standards for similar products, applied such standards over 20 times.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Took contemporaneous notes whose accuracy is not challenged.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Witness No.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Has never met Mr. Smith or anyone with actual experience.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Has never applied the standards at issue and could not identify any relevant experience.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Did not read Witness No. 1’s notes.</a:t>
            </a:r>
          </a:p>
        </p:txBody>
      </p:sp>
    </p:spTree>
    <p:extLst>
      <p:ext uri="{BB962C8B-B14F-4D97-AF65-F5344CB8AC3E}">
        <p14:creationId xmlns:p14="http://schemas.microsoft.com/office/powerpoint/2010/main" val="174528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Lists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1752600"/>
          </a:xfrm>
        </p:spPr>
        <p:txBody>
          <a:bodyPr>
            <a:noAutofit/>
          </a:bodyPr>
          <a:lstStyle/>
          <a:p>
            <a:pPr marL="571500" indent="-571500" algn="l">
              <a:buFont typeface="Arial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Don’t use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fancy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n-US" sz="4400" dirty="0">
                <a:solidFill>
                  <a:srgbClr val="FFFF00"/>
                </a:solidFill>
              </a:rPr>
              <a:t>transitions</a:t>
            </a:r>
          </a:p>
        </p:txBody>
      </p:sp>
    </p:spTree>
    <p:extLst>
      <p:ext uri="{BB962C8B-B14F-4D97-AF65-F5344CB8AC3E}">
        <p14:creationId xmlns:p14="http://schemas.microsoft.com/office/powerpoint/2010/main" val="6255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7772400" cy="1470025"/>
          </a:xfrm>
        </p:spPr>
        <p:txBody>
          <a:bodyPr>
            <a:normAutofit/>
          </a:bodyPr>
          <a:lstStyle/>
          <a:p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1752600"/>
          </a:xfrm>
        </p:spPr>
        <p:txBody>
          <a:bodyPr>
            <a:noAutofit/>
          </a:bodyPr>
          <a:lstStyle/>
          <a:p>
            <a:pPr algn="l"/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ELMO ™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E</a:t>
            </a:r>
            <a:r>
              <a:rPr lang="en-US" dirty="0"/>
              <a:t>lectricity </a:t>
            </a:r>
            <a:r>
              <a:rPr lang="en-US" dirty="0">
                <a:solidFill>
                  <a:srgbClr val="FFFF00"/>
                </a:solidFill>
              </a:rPr>
              <a:t>L</a:t>
            </a:r>
            <a:r>
              <a:rPr lang="en-US" dirty="0"/>
              <a:t>ight </a:t>
            </a:r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dirty="0"/>
              <a:t>achine </a:t>
            </a:r>
            <a:r>
              <a:rPr lang="en-US" dirty="0">
                <a:solidFill>
                  <a:srgbClr val="FFFF00"/>
                </a:solidFill>
              </a:rPr>
              <a:t>O</a:t>
            </a:r>
            <a:r>
              <a:rPr lang="en-US" dirty="0"/>
              <a:t>rganization</a:t>
            </a:r>
          </a:p>
        </p:txBody>
      </p:sp>
      <p:pic>
        <p:nvPicPr>
          <p:cNvPr id="45058" name="Picture 2" descr="TT-12 Interactive Document Cam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91731"/>
            <a:ext cx="324740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5867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From ELMOUSA.com</a:t>
            </a: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9898"/>
            <a:ext cx="4838700" cy="455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09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Benefits of Elmo/Visualizer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Projects solid objects (guns or drugs)</a:t>
            </a:r>
          </a:p>
          <a:p>
            <a:r>
              <a:rPr lang="en-US" dirty="0">
                <a:solidFill>
                  <a:srgbClr val="FFFF00"/>
                </a:solidFill>
              </a:rPr>
              <a:t>Good for maps, x-rays, photo or diagram.</a:t>
            </a:r>
          </a:p>
          <a:p>
            <a:r>
              <a:rPr lang="en-US" dirty="0">
                <a:solidFill>
                  <a:srgbClr val="FFFF00"/>
                </a:solidFill>
              </a:rPr>
              <a:t>Can project pages from books.</a:t>
            </a:r>
          </a:p>
          <a:p>
            <a:r>
              <a:rPr lang="en-US" dirty="0">
                <a:solidFill>
                  <a:srgbClr val="FFFF00"/>
                </a:solidFill>
              </a:rPr>
              <a:t>Can mark up document real-time and project.</a:t>
            </a:r>
          </a:p>
          <a:p>
            <a:r>
              <a:rPr lang="en-US" dirty="0">
                <a:solidFill>
                  <a:srgbClr val="FFFF00"/>
                </a:solidFill>
              </a:rPr>
              <a:t>Can zoom/focus manually—not rely on assistance to zoom to parts of document.</a:t>
            </a:r>
          </a:p>
          <a:p>
            <a:r>
              <a:rPr lang="en-US" dirty="0">
                <a:solidFill>
                  <a:srgbClr val="FFFF00"/>
                </a:solidFill>
              </a:rPr>
              <a:t>If new documents (not scanned) appear at trial, can use to cross examine—show to jury.</a:t>
            </a:r>
          </a:p>
          <a:p>
            <a:r>
              <a:rPr lang="en-US" dirty="0">
                <a:solidFill>
                  <a:srgbClr val="FFFF00"/>
                </a:solidFill>
              </a:rPr>
              <a:t>Backup to computerized exhibit presentation.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64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Trial Director/Sanction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Eliminates Exhibit Notebooks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Real time, editing and highlighting of exhibits for emphasis.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Real time impeachment with transcripts.</a:t>
            </a:r>
          </a:p>
        </p:txBody>
      </p:sp>
    </p:spTree>
    <p:extLst>
      <p:ext uri="{BB962C8B-B14F-4D97-AF65-F5344CB8AC3E}">
        <p14:creationId xmlns:p14="http://schemas.microsoft.com/office/powerpoint/2010/main" val="2868930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Interactive Exhibit Demonstrations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Needs to be choreographed!</a:t>
            </a:r>
          </a:p>
          <a:p>
            <a:r>
              <a:rPr lang="en-US" dirty="0">
                <a:solidFill>
                  <a:srgbClr val="FFFF00"/>
                </a:solidFill>
              </a:rPr>
              <a:t>Need to practice.</a:t>
            </a:r>
          </a:p>
          <a:p>
            <a:r>
              <a:rPr lang="en-US" dirty="0">
                <a:solidFill>
                  <a:srgbClr val="FFFF00"/>
                </a:solidFill>
              </a:rPr>
              <a:t>Use a laser pointer.</a:t>
            </a:r>
          </a:p>
          <a:p>
            <a:r>
              <a:rPr lang="en-US" dirty="0">
                <a:solidFill>
                  <a:srgbClr val="FFFF00"/>
                </a:solidFill>
              </a:rPr>
              <a:t>Need to communicate well with technician/paralegal.</a:t>
            </a:r>
          </a:p>
          <a:p>
            <a:r>
              <a:rPr lang="en-US" dirty="0">
                <a:solidFill>
                  <a:srgbClr val="FFFF00"/>
                </a:solidFill>
              </a:rPr>
              <a:t>Poor Examples.</a:t>
            </a:r>
          </a:p>
        </p:txBody>
      </p:sp>
    </p:spTree>
    <p:extLst>
      <p:ext uri="{BB962C8B-B14F-4D97-AF65-F5344CB8AC3E}">
        <p14:creationId xmlns:p14="http://schemas.microsoft.com/office/powerpoint/2010/main" val="367919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Key Points about Courtroom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Need to use it.</a:t>
            </a:r>
          </a:p>
          <a:p>
            <a:pPr lvl="1"/>
            <a:r>
              <a:rPr lang="en-US" dirty="0"/>
              <a:t>Jurors and judges expect it.</a:t>
            </a:r>
          </a:p>
          <a:p>
            <a:pPr lvl="1"/>
            <a:r>
              <a:rPr lang="en-US" dirty="0"/>
              <a:t>Allows for more efficient and effective communication of ideas.</a:t>
            </a:r>
          </a:p>
          <a:p>
            <a:r>
              <a:rPr lang="en-US" dirty="0">
                <a:solidFill>
                  <a:srgbClr val="FFFF00"/>
                </a:solidFill>
              </a:rPr>
              <a:t>Better to not use it than use it badly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FFFF00"/>
                </a:solidFill>
              </a:rPr>
              <a:t>Get a good Technician/Paralegal</a:t>
            </a:r>
          </a:p>
          <a:p>
            <a:r>
              <a:rPr lang="en-US" dirty="0" err="1">
                <a:solidFill>
                  <a:srgbClr val="FFFF00"/>
                </a:solidFill>
              </a:rPr>
              <a:t>Practive</a:t>
            </a:r>
            <a:r>
              <a:rPr lang="en-US" dirty="0">
                <a:solidFill>
                  <a:srgbClr val="FFFF00"/>
                </a:solidFill>
              </a:rPr>
              <a:t> Practice </a:t>
            </a:r>
            <a:r>
              <a:rPr lang="en-US" dirty="0" err="1">
                <a:solidFill>
                  <a:srgbClr val="FFFF00"/>
                </a:solidFill>
              </a:rPr>
              <a:t>Practice</a:t>
            </a:r>
            <a:r>
              <a:rPr lang="en-US" dirty="0">
                <a:solidFill>
                  <a:srgbClr val="FFFF00"/>
                </a:solidFill>
              </a:rPr>
              <a:t>!   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And check for spelling errors.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8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3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u="sng" dirty="0">
                <a:solidFill>
                  <a:srgbClr val="FFFF00"/>
                </a:solidFill>
              </a:rPr>
              <a:t>Pre-Prepared Exhibits</a:t>
            </a:r>
            <a:r>
              <a:rPr lang="en-US" dirty="0">
                <a:solidFill>
                  <a:srgbClr val="FFFF00"/>
                </a:solidFill>
              </a:rPr>
              <a:t> 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Use in Opening and Closing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Use on Direct Testimony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Use with Experts</a:t>
            </a:r>
          </a:p>
        </p:txBody>
      </p:sp>
    </p:spTree>
    <p:extLst>
      <p:ext uri="{BB962C8B-B14F-4D97-AF65-F5344CB8AC3E}">
        <p14:creationId xmlns:p14="http://schemas.microsoft.com/office/powerpoint/2010/main" val="3183340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836" name="Picture 4" descr="O:\LawNet\Depo.pc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495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5730" name="Picture 2050" descr="C:\Program Files\inData\Cases\Case0005\Capture\ScrnGrab\KEY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4648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5731" name="Picture 2051" descr="C:\Program Files\inData\Cases\Case0005\Capture\ScrnGrab\KEY4PULLOUT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7951788" cy="126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5732" name="Line 2052"/>
          <p:cNvSpPr>
            <a:spLocks noChangeShapeType="1"/>
          </p:cNvSpPr>
          <p:nvPr/>
        </p:nvSpPr>
        <p:spPr bwMode="auto">
          <a:xfrm rot="21137808" flipV="1">
            <a:off x="750888" y="3417888"/>
            <a:ext cx="1905000" cy="3810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225733" name="Line 2053"/>
          <p:cNvSpPr>
            <a:spLocks noChangeShapeType="1"/>
          </p:cNvSpPr>
          <p:nvPr/>
        </p:nvSpPr>
        <p:spPr bwMode="auto">
          <a:xfrm>
            <a:off x="6477000" y="3352800"/>
            <a:ext cx="1905000" cy="6096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225734" name="Line 2054"/>
          <p:cNvSpPr>
            <a:spLocks noChangeShapeType="1"/>
          </p:cNvSpPr>
          <p:nvPr/>
        </p:nvSpPr>
        <p:spPr bwMode="auto">
          <a:xfrm>
            <a:off x="1295400" y="4267200"/>
            <a:ext cx="2286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99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3" name="Text Box 3"/>
          <p:cNvSpPr txBox="1">
            <a:spLocks noChangeArrowheads="1"/>
          </p:cNvSpPr>
          <p:nvPr/>
        </p:nvSpPr>
        <p:spPr bwMode="auto">
          <a:xfrm>
            <a:off x="762000" y="1981200"/>
            <a:ext cx="19812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82724" name="Text Box 4"/>
          <p:cNvSpPr txBox="1">
            <a:spLocks noChangeArrowheads="1"/>
          </p:cNvSpPr>
          <p:nvPr/>
        </p:nvSpPr>
        <p:spPr bwMode="auto">
          <a:xfrm>
            <a:off x="1524000" y="2828925"/>
            <a:ext cx="1981200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82726" name="Text Box 6"/>
          <p:cNvSpPr txBox="1">
            <a:spLocks noChangeArrowheads="1"/>
          </p:cNvSpPr>
          <p:nvPr/>
        </p:nvSpPr>
        <p:spPr bwMode="auto">
          <a:xfrm>
            <a:off x="304800" y="228600"/>
            <a:ext cx="8610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>
                <a:solidFill>
                  <a:srgbClr val="FFFF00"/>
                </a:solidFill>
                <a:latin typeface="Arial" pitchFamily="34" charset="0"/>
              </a:rPr>
              <a:t>“Certification” by </a:t>
            </a:r>
            <a:r>
              <a:rPr lang="en-US" sz="3000" b="1" dirty="0" err="1">
                <a:solidFill>
                  <a:srgbClr val="FFFF00"/>
                </a:solidFill>
                <a:latin typeface="Arial" pitchFamily="34" charset="0"/>
              </a:rPr>
              <a:t>Inversiones</a:t>
            </a:r>
            <a:r>
              <a:rPr lang="en-US" sz="3000" b="1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Arial" pitchFamily="34" charset="0"/>
              </a:rPr>
              <a:t>Jaisol</a:t>
            </a:r>
            <a:r>
              <a:rPr lang="en-US" sz="3000" b="1" dirty="0">
                <a:solidFill>
                  <a:srgbClr val="FFFF00"/>
                </a:solidFill>
                <a:latin typeface="Arial" pitchFamily="34" charset="0"/>
              </a:rPr>
              <a:t>, C.A. President </a:t>
            </a:r>
            <a:r>
              <a:rPr lang="en-US" sz="3000" b="1" dirty="0" err="1">
                <a:solidFill>
                  <a:srgbClr val="FFFF00"/>
                </a:solidFill>
                <a:latin typeface="Arial" pitchFamily="34" charset="0"/>
              </a:rPr>
              <a:t>Jairo</a:t>
            </a:r>
            <a:r>
              <a:rPr lang="en-US" sz="3000" b="1" dirty="0">
                <a:solidFill>
                  <a:srgbClr val="FFFF00"/>
                </a:solidFill>
                <a:latin typeface="Arial" pitchFamily="34" charset="0"/>
              </a:rPr>
              <a:t> E. Hernandez Villalobos</a:t>
            </a:r>
          </a:p>
        </p:txBody>
      </p:sp>
      <p:pic>
        <p:nvPicPr>
          <p:cNvPr id="1182729" name="Picture 9" descr="U:\HShull\Scan\Hernandez1 p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998913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2730" name="Picture 10" descr="C:\Documents and Settings\HShull\Desktop\si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4038600" cy="16494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288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682" name="Text Box 1026"/>
          <p:cNvSpPr txBox="1">
            <a:spLocks noChangeArrowheads="1"/>
          </p:cNvSpPr>
          <p:nvPr/>
        </p:nvSpPr>
        <p:spPr bwMode="auto">
          <a:xfrm>
            <a:off x="1600200" y="152400"/>
            <a:ext cx="6248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sng" dirty="0">
                <a:solidFill>
                  <a:srgbClr val="FFFF00"/>
                </a:solidFill>
                <a:latin typeface="Arial" pitchFamily="34" charset="0"/>
              </a:rPr>
              <a:t>Two Different Signatures</a:t>
            </a:r>
          </a:p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FFFF00"/>
                </a:solidFill>
                <a:latin typeface="Arial" pitchFamily="34" charset="0"/>
              </a:rPr>
              <a:t>(</a:t>
            </a:r>
            <a:r>
              <a:rPr lang="en-US" sz="1600" dirty="0" err="1">
                <a:solidFill>
                  <a:srgbClr val="FFFF00"/>
                </a:solidFill>
                <a:latin typeface="Arial" pitchFamily="34" charset="0"/>
              </a:rPr>
              <a:t>Jairo</a:t>
            </a:r>
            <a:r>
              <a:rPr lang="en-US" sz="1600" dirty="0">
                <a:solidFill>
                  <a:srgbClr val="FFFF00"/>
                </a:solidFill>
                <a:latin typeface="Arial" pitchFamily="34" charset="0"/>
              </a:rPr>
              <a:t> Enrique Hernandez Villalobos, President of “</a:t>
            </a:r>
            <a:r>
              <a:rPr lang="en-US" sz="1600" dirty="0" err="1">
                <a:solidFill>
                  <a:srgbClr val="FFFF00"/>
                </a:solidFill>
                <a:latin typeface="Arial" pitchFamily="34" charset="0"/>
              </a:rPr>
              <a:t>Jaisol</a:t>
            </a:r>
            <a:r>
              <a:rPr lang="en-US" sz="1600" dirty="0">
                <a:solidFill>
                  <a:srgbClr val="FFFF00"/>
                </a:solidFill>
                <a:latin typeface="Arial" pitchFamily="34" charset="0"/>
              </a:rPr>
              <a:t>”)</a:t>
            </a:r>
          </a:p>
        </p:txBody>
      </p:sp>
      <p:sp>
        <p:nvSpPr>
          <p:cNvPr id="1223683" name="Text Box 1027"/>
          <p:cNvSpPr txBox="1">
            <a:spLocks noChangeArrowheads="1"/>
          </p:cNvSpPr>
          <p:nvPr/>
        </p:nvSpPr>
        <p:spPr bwMode="auto">
          <a:xfrm>
            <a:off x="762000" y="1981200"/>
            <a:ext cx="19812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3684" name="Text Box 1028"/>
          <p:cNvSpPr txBox="1">
            <a:spLocks noChangeArrowheads="1"/>
          </p:cNvSpPr>
          <p:nvPr/>
        </p:nvSpPr>
        <p:spPr bwMode="auto">
          <a:xfrm>
            <a:off x="1524000" y="2828925"/>
            <a:ext cx="1981200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3685" name="Text Box 1029"/>
          <p:cNvSpPr txBox="1">
            <a:spLocks noChangeArrowheads="1"/>
          </p:cNvSpPr>
          <p:nvPr/>
        </p:nvSpPr>
        <p:spPr bwMode="auto">
          <a:xfrm>
            <a:off x="5562600" y="2828925"/>
            <a:ext cx="1981200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3686" name="Text Box 1030"/>
          <p:cNvSpPr txBox="1">
            <a:spLocks noChangeArrowheads="1"/>
          </p:cNvSpPr>
          <p:nvPr/>
        </p:nvSpPr>
        <p:spPr bwMode="auto">
          <a:xfrm>
            <a:off x="304800" y="5791200"/>
            <a:ext cx="4343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FFFF00"/>
                </a:solidFill>
                <a:latin typeface="Arial" pitchFamily="34" charset="0"/>
              </a:rPr>
              <a:t>“Certification” by </a:t>
            </a:r>
            <a:r>
              <a:rPr lang="en-US" sz="1600" b="1" dirty="0" err="1">
                <a:solidFill>
                  <a:srgbClr val="FFFF00"/>
                </a:solidFill>
                <a:latin typeface="Arial" pitchFamily="34" charset="0"/>
              </a:rPr>
              <a:t>Inversiones</a:t>
            </a:r>
            <a:r>
              <a:rPr lang="en-US" sz="1600" b="1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sz="1600" b="1" dirty="0" err="1">
                <a:solidFill>
                  <a:srgbClr val="FFFF00"/>
                </a:solidFill>
                <a:latin typeface="Arial" pitchFamily="34" charset="0"/>
              </a:rPr>
              <a:t>Jaisol</a:t>
            </a:r>
            <a:r>
              <a:rPr lang="en-US" sz="1600" b="1" dirty="0">
                <a:solidFill>
                  <a:srgbClr val="FFFF00"/>
                </a:solidFill>
                <a:latin typeface="Arial" pitchFamily="34" charset="0"/>
              </a:rPr>
              <a:t>, C.A. President </a:t>
            </a:r>
            <a:r>
              <a:rPr lang="en-US" sz="1600" b="1" dirty="0" err="1">
                <a:solidFill>
                  <a:srgbClr val="FFFF00"/>
                </a:solidFill>
                <a:latin typeface="Arial" pitchFamily="34" charset="0"/>
              </a:rPr>
              <a:t>Jairo</a:t>
            </a:r>
            <a:r>
              <a:rPr lang="en-US" sz="1600" b="1" dirty="0">
                <a:solidFill>
                  <a:srgbClr val="FFFF00"/>
                </a:solidFill>
                <a:latin typeface="Arial" pitchFamily="34" charset="0"/>
              </a:rPr>
              <a:t> E. Hernandez Villalobos</a:t>
            </a:r>
          </a:p>
        </p:txBody>
      </p:sp>
      <p:sp>
        <p:nvSpPr>
          <p:cNvPr id="1223687" name="Text Box 1031"/>
          <p:cNvSpPr txBox="1">
            <a:spLocks noChangeArrowheads="1"/>
          </p:cNvSpPr>
          <p:nvPr/>
        </p:nvSpPr>
        <p:spPr bwMode="auto">
          <a:xfrm>
            <a:off x="4953000" y="5791200"/>
            <a:ext cx="3962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FFFF00"/>
                </a:solidFill>
                <a:latin typeface="Arial" pitchFamily="34" charset="0"/>
              </a:rPr>
              <a:t>November 1999 documents incorporating </a:t>
            </a:r>
            <a:r>
              <a:rPr lang="en-US" sz="1600" b="1" dirty="0" err="1">
                <a:solidFill>
                  <a:srgbClr val="FFFF00"/>
                </a:solidFill>
                <a:latin typeface="Arial" pitchFamily="34" charset="0"/>
              </a:rPr>
              <a:t>Inversiones</a:t>
            </a:r>
            <a:r>
              <a:rPr lang="en-US" sz="1600" b="1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sz="1600" b="1" dirty="0" err="1">
                <a:solidFill>
                  <a:srgbClr val="FFFF00"/>
                </a:solidFill>
                <a:latin typeface="Arial" pitchFamily="34" charset="0"/>
              </a:rPr>
              <a:t>Jaisol</a:t>
            </a:r>
            <a:r>
              <a:rPr lang="en-US" sz="1600" b="1" dirty="0">
                <a:solidFill>
                  <a:srgbClr val="FFFF00"/>
                </a:solidFill>
                <a:latin typeface="Arial" pitchFamily="34" charset="0"/>
              </a:rPr>
              <a:t>, C.A</a:t>
            </a:r>
            <a:r>
              <a:rPr lang="en-US" sz="1600" b="1" dirty="0">
                <a:solidFill>
                  <a:srgbClr val="008000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1223688" name="Picture 1032" descr="U:\HShull\Scan\Hernandez1 p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19400"/>
            <a:ext cx="19812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3689" name="Picture 1033" descr="U:\HShull\Scan\Hernandez1 p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9400"/>
            <a:ext cx="19716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3690" name="Picture 1034" descr="C:\Documents and Settings\HShull\Desktop\sig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3276600" cy="13382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3691" name="Picture 1035" descr="C:\Documents and Settings\HShull\Desktop\sig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5400"/>
            <a:ext cx="3505200" cy="13747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130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pturedMovie008_convert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76300"/>
            <a:ext cx="9144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2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742" y="0"/>
            <a:ext cx="2201913" cy="2986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2234">
            <a:off x="4084665" y="-130879"/>
            <a:ext cx="2455659" cy="3335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9228" y="1586164"/>
            <a:ext cx="2731140" cy="37182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13236">
            <a:off x="1763668" y="2920735"/>
            <a:ext cx="2327413" cy="3127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71654">
            <a:off x="6379513" y="-164663"/>
            <a:ext cx="2608108" cy="352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1077" y="2514864"/>
            <a:ext cx="2580560" cy="3480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25611">
            <a:off x="3748539" y="3811036"/>
            <a:ext cx="2420998" cy="3283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01764">
            <a:off x="6362133" y="1684063"/>
            <a:ext cx="2777638" cy="3592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071">
            <a:off x="-101791" y="-62073"/>
            <a:ext cx="2222573" cy="2956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84766">
            <a:off x="-78379" y="2621605"/>
            <a:ext cx="2017181" cy="265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919933">
            <a:off x="-212849" y="4229361"/>
            <a:ext cx="2133031" cy="2872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1651" y="3920717"/>
            <a:ext cx="2495777" cy="3386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440809">
            <a:off x="6312314" y="4543593"/>
            <a:ext cx="2848263" cy="3870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0" y="-32526"/>
            <a:ext cx="9144000" cy="6860979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 rot="21298699">
            <a:off x="17871" y="85169"/>
            <a:ext cx="4126123" cy="929452"/>
            <a:chOff x="293477" y="718266"/>
            <a:chExt cx="4126123" cy="92945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93477" y="718266"/>
              <a:ext cx="4126123" cy="9294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3474532" y="1193878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Ex. 25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 rot="575592">
            <a:off x="5916226" y="547386"/>
            <a:ext cx="3280866" cy="1603499"/>
            <a:chOff x="545591" y="1205378"/>
            <a:chExt cx="3280866" cy="1603499"/>
          </a:xfrm>
        </p:grpSpPr>
        <p:grpSp>
          <p:nvGrpSpPr>
            <p:cNvPr id="15" name="Group 14"/>
            <p:cNvGrpSpPr/>
            <p:nvPr/>
          </p:nvGrpSpPr>
          <p:grpSpPr>
            <a:xfrm>
              <a:off x="545591" y="1205378"/>
              <a:ext cx="3240939" cy="1603499"/>
              <a:chOff x="3198288" y="1495110"/>
              <a:chExt cx="2030394" cy="1004565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98288" y="1495110"/>
                <a:ext cx="2030394" cy="100456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8"/>
              <a:srcRect l="81517" t="27982" r="1931" b="45528"/>
              <a:stretch/>
            </p:blipFill>
            <p:spPr>
              <a:xfrm>
                <a:off x="3333865" y="1560589"/>
                <a:ext cx="1371600" cy="3810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18"/>
              <a:srcRect l="2184" t="50000" r="80345" b="22273"/>
              <a:stretch/>
            </p:blipFill>
            <p:spPr>
              <a:xfrm>
                <a:off x="3365943" y="1916541"/>
                <a:ext cx="1447800" cy="398774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3075931" y="2433197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Ex. 55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96826" y="2196335"/>
              <a:ext cx="425872" cy="318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691860">
            <a:off x="-52920" y="1501155"/>
            <a:ext cx="3240939" cy="1088930"/>
            <a:chOff x="1719333" y="4215534"/>
            <a:chExt cx="3240939" cy="108893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19333" y="4215534"/>
              <a:ext cx="3240939" cy="10889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9"/>
            <a:srcRect l="1121"/>
            <a:stretch/>
          </p:blipFill>
          <p:spPr>
            <a:xfrm>
              <a:off x="1828799" y="4344263"/>
              <a:ext cx="3033697" cy="64962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089495" y="4874868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Ex. 58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rot="21431770">
            <a:off x="2696399" y="707082"/>
            <a:ext cx="3159398" cy="1032906"/>
            <a:chOff x="1678072" y="1620590"/>
            <a:chExt cx="2676601" cy="87287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678072" y="1620590"/>
              <a:ext cx="2676601" cy="8728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" name="TextBox 34"/>
            <p:cNvSpPr txBox="1"/>
            <p:nvPr/>
          </p:nvSpPr>
          <p:spPr>
            <a:xfrm>
              <a:off x="3560049" y="2093747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Ex. 61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 rot="21359387">
            <a:off x="5267828" y="4130067"/>
            <a:ext cx="3872145" cy="1034597"/>
            <a:chOff x="4379980" y="5463911"/>
            <a:chExt cx="4553105" cy="1199002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379980" y="5463911"/>
              <a:ext cx="4553105" cy="11990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TextBox 37"/>
            <p:cNvSpPr txBox="1"/>
            <p:nvPr/>
          </p:nvSpPr>
          <p:spPr>
            <a:xfrm>
              <a:off x="7909268" y="5798871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Ex. 66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 rot="282915">
            <a:off x="-58447" y="3028041"/>
            <a:ext cx="5239680" cy="722630"/>
            <a:chOff x="657225" y="2890838"/>
            <a:chExt cx="5356457" cy="73635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57225" y="2890838"/>
              <a:ext cx="5356457" cy="736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2" name="TextBox 41"/>
            <p:cNvSpPr txBox="1"/>
            <p:nvPr/>
          </p:nvSpPr>
          <p:spPr>
            <a:xfrm>
              <a:off x="5119096" y="2917142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Ex. 75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-75180" y="4574003"/>
            <a:ext cx="5348984" cy="879595"/>
            <a:chOff x="1358235" y="3271179"/>
            <a:chExt cx="7020146" cy="1112806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58235" y="3271179"/>
              <a:ext cx="7020146" cy="11128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06005" y="3369374"/>
              <a:ext cx="5162538" cy="85775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602733" y="3655592"/>
              <a:ext cx="1603536" cy="312639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012820" y="3876817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Ex. 75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5415147" y="19621"/>
            <a:ext cx="3657275" cy="5951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What ____ said before he sued his attorney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122698" y="1893233"/>
            <a:ext cx="5294474" cy="1334280"/>
            <a:chOff x="2696826" y="2731026"/>
            <a:chExt cx="4059462" cy="10230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696826" y="2731026"/>
              <a:ext cx="4059462" cy="10230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5918016" y="3323586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Ex. 54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 rot="21420182">
            <a:off x="3770223" y="6046493"/>
            <a:ext cx="5477712" cy="641247"/>
            <a:chOff x="1114719" y="4902258"/>
            <a:chExt cx="6345347" cy="856513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14719" y="4902258"/>
              <a:ext cx="6345347" cy="856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26"/>
            <a:srcRect b="54603"/>
            <a:stretch/>
          </p:blipFill>
          <p:spPr>
            <a:xfrm>
              <a:off x="1199523" y="4978847"/>
              <a:ext cx="6153150" cy="583753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6010019" y="5346804"/>
              <a:ext cx="750526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Ex. 77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62090" y="3809882"/>
            <a:ext cx="4278608" cy="705748"/>
            <a:chOff x="-20747" y="4302061"/>
            <a:chExt cx="7116587" cy="1173867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0747" y="4302061"/>
              <a:ext cx="7116587" cy="11644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27"/>
            <a:srcRect t="46183"/>
            <a:stretch/>
          </p:blipFill>
          <p:spPr>
            <a:xfrm>
              <a:off x="28290" y="4384072"/>
              <a:ext cx="7067550" cy="1091856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5831435" y="4932742"/>
              <a:ext cx="750525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Ex. 78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 rot="21348709">
            <a:off x="4483758" y="5274574"/>
            <a:ext cx="4662888" cy="667480"/>
            <a:chOff x="4244420" y="5410825"/>
            <a:chExt cx="4662888" cy="667480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244420" y="5410825"/>
              <a:ext cx="4662888" cy="667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359422" y="5560690"/>
              <a:ext cx="4356522" cy="379360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8141450" y="5746951"/>
              <a:ext cx="451228" cy="22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Ex. 78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 rot="21407152">
            <a:off x="5025041" y="3248099"/>
            <a:ext cx="4131968" cy="836267"/>
            <a:chOff x="-129052" y="5550718"/>
            <a:chExt cx="4714875" cy="866775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-129052" y="5550718"/>
              <a:ext cx="4714875" cy="8667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2" name="TextBox 61"/>
            <p:cNvSpPr txBox="1"/>
            <p:nvPr/>
          </p:nvSpPr>
          <p:spPr>
            <a:xfrm>
              <a:off x="3682889" y="5621035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Ex. 81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7" y="5429398"/>
            <a:ext cx="3134338" cy="739303"/>
            <a:chOff x="79717" y="5429398"/>
            <a:chExt cx="3134338" cy="739303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79717" y="5429398"/>
              <a:ext cx="3134338" cy="7393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5" name="TextBox 64"/>
            <p:cNvSpPr txBox="1"/>
            <p:nvPr/>
          </p:nvSpPr>
          <p:spPr>
            <a:xfrm>
              <a:off x="2435819" y="5449673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Ex. 83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43258" y="6157407"/>
            <a:ext cx="3143492" cy="590008"/>
            <a:chOff x="243258" y="6157407"/>
            <a:chExt cx="3143492" cy="590008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43258" y="6157407"/>
              <a:ext cx="3143492" cy="5473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8" name="TextBox 67"/>
            <p:cNvSpPr txBox="1"/>
            <p:nvPr/>
          </p:nvSpPr>
          <p:spPr>
            <a:xfrm>
              <a:off x="2617543" y="6378083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Ex. 84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860725" y="2779358"/>
            <a:ext cx="5209769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Dianne’s - Testimony: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</a:rPr>
              <a:t>“He was my angel”</a:t>
            </a:r>
          </a:p>
        </p:txBody>
      </p:sp>
    </p:spTree>
    <p:extLst>
      <p:ext uri="{BB962C8B-B14F-4D97-AF65-F5344CB8AC3E}">
        <p14:creationId xmlns:p14="http://schemas.microsoft.com/office/powerpoint/2010/main" val="180659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41 0.27755 L -5.55556E-7 -2.5925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503 0.16551 L 0.02743 0.003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285 0.18495 L -3.33333E-6 -1.85185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77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379 0.26551 L -1.66667E-6 3.7037E-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 0.45 L -1.66667E-6 -3.7037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21157 L -4.72222E-6 -2.96296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82" y="1057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93 -0.22871 L -1.38889E-6 1.48148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7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8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8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14 -0.15278 L -3.61111E-6 3.7037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7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7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7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09 -0.325 L 4.44444E-6 -2.22222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8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8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02 -0.2162 L -2.5E-6 -4.44444E-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7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7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25006 L 3.33333E-6 -1.25145E-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993 -0.53426 L 3.05556E-6 6.33174E-1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7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9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9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64 -0.24544 L -4.72222E-6 4.96415E-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0" y="122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Graphs/Charts Help: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5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Exploration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help to identify the key facts.</a:t>
            </a:r>
          </a:p>
          <a:p>
            <a:r>
              <a:rPr lang="en-US" sz="5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Explanation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help to effectively communicate the story.</a:t>
            </a:r>
          </a:p>
          <a:p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(Picture worth 1,000 words)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327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62" y="666750"/>
            <a:ext cx="9364362" cy="541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29000" y="6096000"/>
            <a:ext cx="316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In 1812 by </a:t>
            </a:r>
            <a:r>
              <a:rPr lang="en-US" dirty="0" err="1">
                <a:solidFill>
                  <a:prstClr val="white"/>
                </a:solidFill>
              </a:rPr>
              <a:t>Illarion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Prianishnikov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07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76800" y="6324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Chart by Charles Joseph </a:t>
            </a:r>
            <a:r>
              <a:rPr lang="en-US" dirty="0" err="1">
                <a:solidFill>
                  <a:srgbClr val="FFFF00"/>
                </a:solidFill>
              </a:rPr>
              <a:t>Minard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219200"/>
            <a:ext cx="943292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795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Three Trial Uses for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Opening/Closing—Prepared Slides.</a:t>
            </a:r>
          </a:p>
          <a:p>
            <a:r>
              <a:rPr lang="en-US" dirty="0"/>
              <a:t>Presentation of Evidence--	Dynamic/Interactive.</a:t>
            </a:r>
          </a:p>
          <a:p>
            <a:r>
              <a:rPr lang="en-US" dirty="0"/>
              <a:t>Replacing Notebooks/Binders—for easy exhibit access/cross-examination.</a:t>
            </a:r>
          </a:p>
          <a:p>
            <a:r>
              <a:rPr lang="en-US" b="1" u="sng" dirty="0"/>
              <a:t>CRITICAL</a:t>
            </a:r>
            <a:r>
              <a:rPr lang="en-US" dirty="0"/>
              <a:t>—JUST TOOLS—NEED TO THINK ABOUT THE CONTENT—THE STORY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18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9249">
            <a:off x="-45772" y="519007"/>
            <a:ext cx="4694292" cy="593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796">
            <a:off x="4198763" y="85945"/>
            <a:ext cx="2766698" cy="351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0564">
            <a:off x="5413637" y="1337144"/>
            <a:ext cx="2765427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2975">
            <a:off x="5355605" y="3562196"/>
            <a:ext cx="2881488" cy="361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235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Images save time—facilitate understanding.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296399" cy="362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5885765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From the 10 ½ Commandments of Visual Thinking by Dan Roam.</a:t>
            </a:r>
          </a:p>
        </p:txBody>
      </p:sp>
    </p:spTree>
    <p:extLst>
      <p:ext uri="{BB962C8B-B14F-4D97-AF65-F5344CB8AC3E}">
        <p14:creationId xmlns:p14="http://schemas.microsoft.com/office/powerpoint/2010/main" val="2449210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2133600"/>
            <a:ext cx="8229600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Problem: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PURE NUMBERS ARE VISUALLY UNINTERESTING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PATTERNS, RELATIONSHIPS, CHANGES --- NOT READILY APPARENT</a:t>
            </a:r>
            <a:r>
              <a:rPr lang="en-US" dirty="0"/>
              <a:t>.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343400"/>
            <a:ext cx="6400800" cy="1752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57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Sales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7760863"/>
              </p:ext>
            </p:extLst>
          </p:nvPr>
        </p:nvGraphicFramePr>
        <p:xfrm>
          <a:off x="2057400" y="1676400"/>
          <a:ext cx="4937760" cy="341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1917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91" y="990600"/>
            <a:ext cx="811301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0" y="152400"/>
            <a:ext cx="594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prstClr val="white"/>
                </a:solidFill>
              </a:rPr>
              <a:t>ANNUAL SALES FIGURES</a:t>
            </a:r>
          </a:p>
        </p:txBody>
      </p:sp>
    </p:spTree>
    <p:extLst>
      <p:ext uri="{BB962C8B-B14F-4D97-AF65-F5344CB8AC3E}">
        <p14:creationId xmlns:p14="http://schemas.microsoft.com/office/powerpoint/2010/main" val="3532131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esign Example #8 Probl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3826"/>
            <a:ext cx="7543800" cy="660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387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perceptualedge.com/images/example8solutionbi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8869577" cy="344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27373" y="5486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From: Perceptualedge.com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00600" y="5855732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Stephen Few, Visual Business Intelligence Newsletter.</a:t>
            </a:r>
          </a:p>
        </p:txBody>
      </p:sp>
    </p:spTree>
    <p:extLst>
      <p:ext uri="{BB962C8B-B14F-4D97-AF65-F5344CB8AC3E}">
        <p14:creationId xmlns:p14="http://schemas.microsoft.com/office/powerpoint/2010/main" val="4025063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399"/>
            <a:ext cx="8488680" cy="661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65670" y="5334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prstClr val="black"/>
                </a:solidFill>
              </a:rPr>
              <a:t>Contract Terminated</a:t>
            </a:r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8218170" y="1179731"/>
            <a:ext cx="163830" cy="191869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543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4474"/>
            <a:ext cx="1371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From:</a:t>
            </a:r>
          </a:p>
          <a:p>
            <a:r>
              <a:rPr lang="en-US" u="sng" dirty="0">
                <a:solidFill>
                  <a:srgbClr val="FFFF00"/>
                </a:solidFill>
              </a:rPr>
              <a:t>Back of the Napkin: </a:t>
            </a:r>
          </a:p>
          <a:p>
            <a:r>
              <a:rPr lang="en-US" u="sng" dirty="0">
                <a:solidFill>
                  <a:srgbClr val="FFFF00"/>
                </a:solidFill>
              </a:rPr>
              <a:t>Solving Problems and Selling Ideas with Pictures</a:t>
            </a:r>
            <a:r>
              <a:rPr lang="en-US" dirty="0">
                <a:solidFill>
                  <a:srgbClr val="FFFF00"/>
                </a:solidFill>
              </a:rPr>
              <a:t>, by Dan Roam</a:t>
            </a:r>
            <a:r>
              <a:rPr lang="en-US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79612"/>
            <a:ext cx="3682314" cy="586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090" y="873278"/>
            <a:ext cx="3245623" cy="587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800" y="116506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</a:rPr>
              <a:t>WHAT KIND OF VISUAL?</a:t>
            </a:r>
          </a:p>
        </p:txBody>
      </p:sp>
    </p:spTree>
    <p:extLst>
      <p:ext uri="{BB962C8B-B14F-4D97-AF65-F5344CB8AC3E}">
        <p14:creationId xmlns:p14="http://schemas.microsoft.com/office/powerpoint/2010/main" val="12408496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4" r="17224"/>
          <a:stretch/>
        </p:blipFill>
        <p:spPr>
          <a:xfrm>
            <a:off x="7137620" y="2864459"/>
            <a:ext cx="831273" cy="106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58" r="16720"/>
          <a:stretch/>
        </p:blipFill>
        <p:spPr>
          <a:xfrm>
            <a:off x="7227114" y="5137794"/>
            <a:ext cx="930564" cy="106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18319"/>
          <a:stretch/>
        </p:blipFill>
        <p:spPr>
          <a:xfrm>
            <a:off x="4218412" y="5372063"/>
            <a:ext cx="931599" cy="1100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" r="25974"/>
          <a:stretch/>
        </p:blipFill>
        <p:spPr>
          <a:xfrm>
            <a:off x="3902988" y="3209724"/>
            <a:ext cx="1563256" cy="1691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81" r="19481"/>
          <a:stretch/>
        </p:blipFill>
        <p:spPr>
          <a:xfrm>
            <a:off x="1035338" y="3105608"/>
            <a:ext cx="868218" cy="106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02" r="19806"/>
          <a:stretch/>
        </p:blipFill>
        <p:spPr>
          <a:xfrm>
            <a:off x="1091771" y="5137794"/>
            <a:ext cx="822036" cy="106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95" r="19968"/>
          <a:stretch/>
        </p:blipFill>
        <p:spPr>
          <a:xfrm>
            <a:off x="7130742" y="871459"/>
            <a:ext cx="886691" cy="106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978713" y="456053"/>
            <a:ext cx="136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John Worley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6702" y="456053"/>
            <a:ext cx="163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Holly Ouimette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18055" y="2379352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Judy </a:t>
            </a:r>
            <a:r>
              <a:rPr lang="en-US" b="1" dirty="0" err="1">
                <a:solidFill>
                  <a:prstClr val="black"/>
                </a:solidFill>
              </a:rPr>
              <a:t>Crumpler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729" y="839519"/>
            <a:ext cx="1006623" cy="83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796658" y="2626614"/>
            <a:ext cx="193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Roger G. </a:t>
            </a:r>
            <a:r>
              <a:rPr lang="en-US" sz="1600" b="1" dirty="0" err="1">
                <a:solidFill>
                  <a:prstClr val="black"/>
                </a:solidFill>
              </a:rPr>
              <a:t>Kornegay</a:t>
            </a:r>
            <a:endParaRPr lang="en-US" sz="1600" b="1" dirty="0">
              <a:solidFill>
                <a:prstClr val="black"/>
              </a:solidFill>
            </a:endParaRPr>
          </a:p>
          <a:p>
            <a:r>
              <a:rPr lang="en-US" sz="1600" b="1" dirty="0">
                <a:solidFill>
                  <a:prstClr val="black"/>
                </a:solidFill>
              </a:rPr>
              <a:t>a/k/a “John Worley”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636652" y="2319432"/>
            <a:ext cx="11548" cy="39224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10640" y="2061919"/>
            <a:ext cx="1682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Wallet and ID Stolen by</a:t>
            </a:r>
          </a:p>
        </p:txBody>
      </p:sp>
      <p:cxnSp>
        <p:nvCxnSpPr>
          <p:cNvPr id="23" name="Straight Arrow Connector 22"/>
          <p:cNvCxnSpPr>
            <a:stCxn id="18" idx="1"/>
          </p:cNvCxnSpPr>
          <p:nvPr/>
        </p:nvCxnSpPr>
        <p:spPr>
          <a:xfrm flipH="1">
            <a:off x="5556910" y="2200419"/>
            <a:ext cx="1153730" cy="11428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675488" y="3959876"/>
            <a:ext cx="167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Notary Seal Stolen and 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</a:rPr>
              <a:t>Signature Forged by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09210" y="1716887"/>
            <a:ext cx="1677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Signature Forged and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</a:rPr>
              <a:t>Topsail Beach Property 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</a:rPr>
              <a:t>Stolen by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502785" y="3397859"/>
            <a:ext cx="1475928" cy="3242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5548998" y="4513876"/>
            <a:ext cx="1216577" cy="5870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031019" y="5071843"/>
            <a:ext cx="130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Amy </a:t>
            </a:r>
            <a:r>
              <a:rPr lang="en-US" b="1" dirty="0" err="1">
                <a:solidFill>
                  <a:prstClr val="black"/>
                </a:solidFill>
              </a:rPr>
              <a:t>Penley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43785" y="6448589"/>
            <a:ext cx="1618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Misled into Recording 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</a:rPr>
              <a:t>Forged Deed by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682532" y="4929493"/>
            <a:ext cx="2085" cy="24038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798562" y="4583796"/>
            <a:ext cx="17876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     James Hines</a:t>
            </a:r>
          </a:p>
          <a:p>
            <a:r>
              <a:rPr lang="en-US" sz="1200" b="1" dirty="0">
                <a:solidFill>
                  <a:prstClr val="black"/>
                </a:solidFill>
              </a:rPr>
              <a:t>(Victim and ORT Insured)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324600" y="6222679"/>
            <a:ext cx="2675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Misled Into Purchasing Stolen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</a:rPr>
              <a:t>Topsail Beach Property for $250,000 by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6838" y="4731603"/>
            <a:ext cx="1791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Gustavo Schmidt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35854" y="6241564"/>
            <a:ext cx="2699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FCB Employee Who Disclosed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</a:rPr>
              <a:t>Photo Evidence of Banking Activities by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2852752" y="4916269"/>
            <a:ext cx="890362" cy="130148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49149" y="2819400"/>
            <a:ext cx="1240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Karen </a:t>
            </a:r>
            <a:r>
              <a:rPr lang="en-US" b="1" dirty="0" err="1">
                <a:solidFill>
                  <a:prstClr val="black"/>
                </a:solidFill>
              </a:rPr>
              <a:t>Scalf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3984" y="4236877"/>
            <a:ext cx="1990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ID’d Person in FCB Photos as</a:t>
            </a:r>
          </a:p>
        </p:txBody>
      </p:sp>
      <p:cxnSp>
        <p:nvCxnSpPr>
          <p:cNvPr id="48" name="Straight Arrow Connector 47"/>
          <p:cNvCxnSpPr>
            <a:stCxn id="47" idx="3"/>
          </p:cNvCxnSpPr>
          <p:nvPr/>
        </p:nvCxnSpPr>
        <p:spPr>
          <a:xfrm flipV="1">
            <a:off x="2464915" y="4074125"/>
            <a:ext cx="1278199" cy="30125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0" y="-68355"/>
            <a:ext cx="9144000" cy="4684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76200" y="-10430"/>
            <a:ext cx="9067800" cy="391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prstClr val="black"/>
                </a:solidFill>
              </a:rPr>
              <a:t>Cast of Characters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96842" y="686793"/>
            <a:ext cx="1599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</a:rPr>
              <a:t>Darell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Potthoff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19200" y="2138754"/>
            <a:ext cx="1990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ID’d Person in FCB Photos as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3077751" y="2415753"/>
            <a:ext cx="794833" cy="5508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02093" y="5922230"/>
            <a:ext cx="2133600" cy="365125"/>
          </a:xfrm>
        </p:spPr>
        <p:txBody>
          <a:bodyPr/>
          <a:lstStyle/>
          <a:p>
            <a:fld id="{9958F840-C2A1-44E5-B3BD-D93C6E053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6" r="21177"/>
          <a:stretch/>
        </p:blipFill>
        <p:spPr>
          <a:xfrm>
            <a:off x="1849877" y="1044741"/>
            <a:ext cx="803169" cy="1097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6154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8" grpId="0"/>
      <p:bldP spid="24" grpId="0"/>
      <p:bldP spid="27" grpId="0"/>
      <p:bldP spid="34" grpId="0"/>
      <p:bldP spid="35" grpId="0"/>
      <p:bldP spid="37" grpId="0"/>
      <p:bldP spid="38" grpId="0"/>
      <p:bldP spid="42" grpId="0"/>
      <p:bldP spid="43" grpId="0"/>
      <p:bldP spid="46" grpId="0"/>
      <p:bldP spid="47" grpId="0"/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PowerPoint Basics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17526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Background and Font Color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903105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Tufte’s</a:t>
            </a:r>
            <a:r>
              <a:rPr lang="en-US" dirty="0">
                <a:solidFill>
                  <a:srgbClr val="FFFF00"/>
                </a:solidFill>
              </a:rPr>
              <a:t> Principles of Graphical Excellence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Give to the viewer </a:t>
            </a:r>
          </a:p>
          <a:p>
            <a:pPr lvl="1"/>
            <a:r>
              <a:rPr lang="en-US" b="1" i="1" dirty="0">
                <a:solidFill>
                  <a:srgbClr val="FFFF00"/>
                </a:solidFill>
              </a:rPr>
              <a:t>the greatest number of ideas </a:t>
            </a:r>
          </a:p>
          <a:p>
            <a:pPr lvl="1"/>
            <a:r>
              <a:rPr lang="en-US" b="1" i="1" dirty="0">
                <a:solidFill>
                  <a:srgbClr val="FFFF00"/>
                </a:solidFill>
              </a:rPr>
              <a:t>in the shortest time </a:t>
            </a:r>
          </a:p>
          <a:p>
            <a:pPr lvl="1"/>
            <a:r>
              <a:rPr lang="en-US" b="1" i="1" dirty="0">
                <a:solidFill>
                  <a:srgbClr val="FFFF00"/>
                </a:solidFill>
              </a:rPr>
              <a:t>with the least ink </a:t>
            </a:r>
          </a:p>
          <a:p>
            <a:pPr lvl="1"/>
            <a:r>
              <a:rPr lang="en-US" b="1" i="1" dirty="0">
                <a:solidFill>
                  <a:srgbClr val="FFFF00"/>
                </a:solidFill>
              </a:rPr>
              <a:t>in the smallest space</a:t>
            </a:r>
            <a:r>
              <a:rPr lang="en-US" b="1" dirty="0">
                <a:solidFill>
                  <a:srgbClr val="FFFF00"/>
                </a:solidFill>
              </a:rPr>
              <a:t>.</a:t>
            </a:r>
          </a:p>
          <a:p>
            <a:r>
              <a:rPr lang="en-US" dirty="0"/>
              <a:t>Multi-variable</a:t>
            </a:r>
          </a:p>
          <a:p>
            <a:r>
              <a:rPr lang="en-US" dirty="0"/>
              <a:t>Requires telling the Truth</a:t>
            </a:r>
          </a:p>
        </p:txBody>
      </p:sp>
    </p:spTree>
    <p:extLst>
      <p:ext uri="{BB962C8B-B14F-4D97-AF65-F5344CB8AC3E}">
        <p14:creationId xmlns:p14="http://schemas.microsoft.com/office/powerpoint/2010/main" val="25674398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HOW YOU PRESENT DATA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CAN REINFORCE OR DETRACT FROM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YOUR STORY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/>
          <a:p>
            <a:r>
              <a:rPr lang="en-US" b="1" i="1" dirty="0"/>
              <a:t>Example: Salesman Plaintiff fired for poor performance.  Claims age discrimination.</a:t>
            </a:r>
          </a:p>
        </p:txBody>
      </p:sp>
    </p:spTree>
    <p:extLst>
      <p:ext uri="{BB962C8B-B14F-4D97-AF65-F5344CB8AC3E}">
        <p14:creationId xmlns:p14="http://schemas.microsoft.com/office/powerpoint/2010/main" val="1745606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Over Time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7024170"/>
              </p:ext>
            </p:extLst>
          </p:nvPr>
        </p:nvGraphicFramePr>
        <p:xfrm>
          <a:off x="2057400" y="1676400"/>
          <a:ext cx="4937760" cy="341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66951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4552"/>
            <a:ext cx="8458200" cy="579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0"/>
            <a:ext cx="5562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prstClr val="white"/>
                </a:solidFill>
              </a:rPr>
              <a:t>ANNUAL SALES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6934200" y="3200400"/>
            <a:ext cx="15240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884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7" y="209026"/>
            <a:ext cx="3964923" cy="649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99422" y="6163746"/>
            <a:ext cx="1524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066800"/>
            <a:ext cx="198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Plaintiff’s Annual Sales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5410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(Plaintiff’s Version)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5118" y="6124158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  0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170395" y="5788580"/>
            <a:ext cx="114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151822" y="5812988"/>
            <a:ext cx="101918" cy="1306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158013" y="5943600"/>
            <a:ext cx="114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3991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924800" cy="374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798731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white"/>
                </a:solidFill>
              </a:rPr>
              <a:t>PLAINTIFF’S ANNUAL SALES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2600" y="5791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(Defense Version)</a:t>
            </a:r>
          </a:p>
        </p:txBody>
      </p:sp>
    </p:spTree>
    <p:extLst>
      <p:ext uri="{BB962C8B-B14F-4D97-AF65-F5344CB8AC3E}">
        <p14:creationId xmlns:p14="http://schemas.microsoft.com/office/powerpoint/2010/main" val="37102344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4" y="3583459"/>
            <a:ext cx="4793719" cy="240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25007"/>
            <a:ext cx="3422231" cy="560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9105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0"/>
            <a:ext cx="3200400" cy="558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1905000"/>
            <a:ext cx="3048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</a:rPr>
              <a:t>55 PERCENT INCREASE IN SALES FROM HIRING to FIRING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562600" y="914400"/>
            <a:ext cx="1371600" cy="1905000"/>
          </a:xfrm>
          <a:prstGeom prst="straightConnector1">
            <a:avLst/>
          </a:prstGeom>
          <a:ln w="857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0066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47169"/>
            <a:ext cx="8399206" cy="504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5503" y="434041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</a:rPr>
              <a:t>CHANGE IN ANNUAL SALES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38600" y="61722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(Potential Defense Version)</a:t>
            </a:r>
          </a:p>
        </p:txBody>
      </p:sp>
    </p:spTree>
    <p:extLst>
      <p:ext uri="{BB962C8B-B14F-4D97-AF65-F5344CB8AC3E}">
        <p14:creationId xmlns:p14="http://schemas.microsoft.com/office/powerpoint/2010/main" val="21741145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590800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graphic needs to be part of telling a story—not just have data thrown on the screen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5800" y="304800"/>
            <a:ext cx="7772400" cy="1500187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</a:rPr>
              <a:t>Must collaborate with graph/chart creator!</a:t>
            </a:r>
          </a:p>
        </p:txBody>
      </p:sp>
    </p:spTree>
    <p:extLst>
      <p:ext uri="{BB962C8B-B14F-4D97-AF65-F5344CB8AC3E}">
        <p14:creationId xmlns:p14="http://schemas.microsoft.com/office/powerpoint/2010/main" val="1812055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2"/>
                </a:solidFill>
              </a:rPr>
              <a:t>White on Blue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200400"/>
            <a:ext cx="5257800" cy="3535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0640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Telling the Truth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Graphic should not distort.  </a:t>
            </a:r>
          </a:p>
          <a:p>
            <a:r>
              <a:rPr lang="en-US" dirty="0"/>
              <a:t>Visual representation should be consistent with numerical representation.</a:t>
            </a:r>
          </a:p>
          <a:p>
            <a:r>
              <a:rPr lang="en-US" dirty="0"/>
              <a:t>Misleading graphics -- basis for objection.</a:t>
            </a:r>
          </a:p>
          <a:p>
            <a:pPr lvl="1"/>
            <a:r>
              <a:rPr lang="en-US" dirty="0"/>
              <a:t>Graphics can be admitted as summary under Evidence Rule 1006--not just a “demonstrative”.  Do not jeopardize.</a:t>
            </a:r>
          </a:p>
          <a:p>
            <a:pPr lvl="1"/>
            <a:r>
              <a:rPr lang="en-US" dirty="0"/>
              <a:t>Lose credibility.</a:t>
            </a:r>
          </a:p>
        </p:txBody>
      </p:sp>
    </p:spTree>
    <p:extLst>
      <p:ext uri="{BB962C8B-B14F-4D97-AF65-F5344CB8AC3E}">
        <p14:creationId xmlns:p14="http://schemas.microsoft.com/office/powerpoint/2010/main" val="321572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" y="1509584"/>
            <a:ext cx="888045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0878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7" y="152400"/>
            <a:ext cx="792798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5334000"/>
            <a:ext cx="7104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If volume of barrels from 1973 to 1979  is to represent price change, then the volume from ’73 to ’79 increase 27,000 percent, compared to a data increase of 454 percent.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602873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From </a:t>
            </a:r>
            <a:r>
              <a:rPr lang="en-US" dirty="0" err="1">
                <a:solidFill>
                  <a:prstClr val="white"/>
                </a:solidFill>
              </a:rPr>
              <a:t>Tufte</a:t>
            </a:r>
            <a:r>
              <a:rPr lang="en-US" dirty="0">
                <a:solidFill>
                  <a:prstClr val="white"/>
                </a:solidFill>
              </a:rPr>
              <a:t>—Visual Display of Quantitative Information</a:t>
            </a:r>
          </a:p>
        </p:txBody>
      </p:sp>
    </p:spTree>
    <p:extLst>
      <p:ext uri="{BB962C8B-B14F-4D97-AF65-F5344CB8AC3E}">
        <p14:creationId xmlns:p14="http://schemas.microsoft.com/office/powerpoint/2010/main" val="3831390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330" y="161223"/>
            <a:ext cx="6484070" cy="662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5354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perceptualedge.com/images/example18prob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87019" cy="615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6308725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http://www.perceptualedge.com/example15.php</a:t>
            </a:r>
          </a:p>
        </p:txBody>
      </p:sp>
    </p:spTree>
    <p:extLst>
      <p:ext uri="{BB962C8B-B14F-4D97-AF65-F5344CB8AC3E}">
        <p14:creationId xmlns:p14="http://schemas.microsoft.com/office/powerpoint/2010/main" val="17511270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interaction-design.org/images/encyclopedia/data_visualization_for_human_perception/pie-chart-distorted-causes-of-death_illust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12" y="689275"/>
            <a:ext cx="8776491" cy="397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4876800"/>
            <a:ext cx="7239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Positive: Indicates nature of Relationship—part to the whole.</a:t>
            </a:r>
          </a:p>
          <a:p>
            <a:endParaRPr lang="en-US" sz="2000" dirty="0">
              <a:solidFill>
                <a:prstClr val="white"/>
              </a:solidFill>
            </a:endParaRPr>
          </a:p>
          <a:p>
            <a:r>
              <a:rPr lang="en-US" sz="2000" dirty="0">
                <a:solidFill>
                  <a:prstClr val="white"/>
                </a:solidFill>
              </a:rPr>
              <a:t>Negative: Does not represent quantities accurately</a:t>
            </a:r>
          </a:p>
          <a:p>
            <a:r>
              <a:rPr lang="en-US" sz="2000" dirty="0">
                <a:solidFill>
                  <a:prstClr val="white"/>
                </a:solidFill>
              </a:rPr>
              <a:t>Negative: Unable to easily compare quantities.</a:t>
            </a:r>
          </a:p>
          <a:p>
            <a:r>
              <a:rPr lang="en-US" sz="2000" dirty="0">
                <a:solidFill>
                  <a:prstClr val="white"/>
                </a:solidFill>
              </a:rPr>
              <a:t>Negative: Unable to see ranked order of values.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PIE CHARTS? NOT HELPFUL!</a:t>
            </a:r>
          </a:p>
        </p:txBody>
      </p:sp>
    </p:spTree>
    <p:extLst>
      <p:ext uri="{BB962C8B-B14F-4D97-AF65-F5344CB8AC3E}">
        <p14:creationId xmlns:p14="http://schemas.microsoft.com/office/powerpoint/2010/main" val="9010343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4" y="360907"/>
            <a:ext cx="8923928" cy="619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7355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419043"/>
              </p:ext>
            </p:extLst>
          </p:nvPr>
        </p:nvGraphicFramePr>
        <p:xfrm>
          <a:off x="2292178" y="1905000"/>
          <a:ext cx="4343400" cy="4480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38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2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12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18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16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11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13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11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1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14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13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11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13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13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13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19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</a:rPr>
                        <a:t>12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0" y="304800"/>
            <a:ext cx="571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prstClr val="white"/>
                </a:solidFill>
              </a:rPr>
              <a:t>The Malignant Evil </a:t>
            </a:r>
          </a:p>
          <a:p>
            <a:pPr algn="ctr"/>
            <a:r>
              <a:rPr lang="en-US" sz="3000" dirty="0">
                <a:solidFill>
                  <a:prstClr val="white"/>
                </a:solidFill>
              </a:rPr>
              <a:t>of Computer Generated Graphs/Charts</a:t>
            </a:r>
          </a:p>
        </p:txBody>
      </p:sp>
    </p:spTree>
    <p:extLst>
      <p:ext uri="{BB962C8B-B14F-4D97-AF65-F5344CB8AC3E}">
        <p14:creationId xmlns:p14="http://schemas.microsoft.com/office/powerpoint/2010/main" val="21876812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87014" cy="568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8576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566094" cy="583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469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2"/>
                </a:solidFill>
              </a:rPr>
              <a:t>White on 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200400"/>
            <a:ext cx="5257800" cy="3535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1374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31214"/>
            <a:ext cx="7239000" cy="593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0212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08969"/>
            <a:ext cx="7841295" cy="589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6270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" y="990600"/>
            <a:ext cx="3047999" cy="450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719" y="1002030"/>
            <a:ext cx="2895600" cy="448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02030"/>
            <a:ext cx="2942748" cy="448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6356"/>
            <a:ext cx="74009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8379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Working with Experts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Begin discussing early!</a:t>
            </a:r>
          </a:p>
          <a:p>
            <a:r>
              <a:rPr lang="en-US" dirty="0">
                <a:solidFill>
                  <a:srgbClr val="FFFF00"/>
                </a:solidFill>
              </a:rPr>
              <a:t>As important as written report.</a:t>
            </a:r>
          </a:p>
          <a:p>
            <a:r>
              <a:rPr lang="en-US" dirty="0">
                <a:solidFill>
                  <a:srgbClr val="FFFF00"/>
                </a:solidFill>
              </a:rPr>
              <a:t>Rule requires disclosure </a:t>
            </a:r>
            <a:r>
              <a:rPr lang="en-US" b="1" i="1" u="sng" dirty="0">
                <a:solidFill>
                  <a:srgbClr val="FFFF00"/>
                </a:solidFill>
              </a:rPr>
              <a:t>with expert report</a:t>
            </a:r>
            <a:r>
              <a:rPr lang="en-US" dirty="0">
                <a:solidFill>
                  <a:srgbClr val="FFFF00"/>
                </a:solidFill>
              </a:rPr>
              <a:t>, of “any exhibits to be used as a summary of or support for the opinions” – Rule 26(a)(2)(B)(I)</a:t>
            </a:r>
          </a:p>
          <a:p>
            <a:r>
              <a:rPr lang="en-US" dirty="0">
                <a:solidFill>
                  <a:srgbClr val="FFFF00"/>
                </a:solidFill>
              </a:rPr>
              <a:t>Experts sometimes don’t think about graphic quality.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9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26" y="85874"/>
            <a:ext cx="9194367" cy="707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5607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CHRONOLOGIES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REALLY HARD TO DO WELL</a:t>
            </a:r>
          </a:p>
          <a:p>
            <a:r>
              <a:rPr lang="en-US" dirty="0"/>
              <a:t>PROBLEMS</a:t>
            </a:r>
          </a:p>
          <a:p>
            <a:pPr lvl="1"/>
            <a:r>
              <a:rPr lang="en-US" dirty="0"/>
              <a:t>TOO MUCH INFORMATION</a:t>
            </a:r>
          </a:p>
          <a:p>
            <a:pPr lvl="1"/>
            <a:r>
              <a:rPr lang="en-US" dirty="0"/>
              <a:t>INABILITY TO EMPHASIZE IMPORTANT EVENTS</a:t>
            </a:r>
          </a:p>
          <a:p>
            <a:r>
              <a:rPr lang="en-US" dirty="0"/>
              <a:t>TIP:  FIGURE OUT POINT TRYING TO COMMUNICATE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43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Pap Smears, Cervical Biopsy &amp; Hysterectomy</a:t>
            </a:r>
            <a:endParaRPr lang="en-US" sz="3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57200"/>
            <a:ext cx="8686800" cy="533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4724400"/>
            <a:ext cx="17526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0" y="5638800"/>
            <a:ext cx="1371600" cy="106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401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92"/>
            <a:ext cx="9144000" cy="690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6878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THINK ABOUT VISUALLY PRESENTING YOUR CASE FROM THE VERY BEGINNING</a:t>
            </a:r>
          </a:p>
          <a:p>
            <a:r>
              <a:rPr lang="en-US" dirty="0"/>
              <a:t>GET GRAPHICS PERSON INVOLVED EARLY IN PROCESS</a:t>
            </a:r>
          </a:p>
          <a:p>
            <a:r>
              <a:rPr lang="en-US" dirty="0"/>
              <a:t>EDIT, REVISE, EDIT, REVISE</a:t>
            </a:r>
          </a:p>
          <a:p>
            <a:r>
              <a:rPr lang="en-US" dirty="0"/>
              <a:t>THINK ABOUT MOCK TRYING YOUR EXHIBITS—USE JURY CONSULTANT TO GET SECOND OPINION</a:t>
            </a:r>
          </a:p>
          <a:p>
            <a:r>
              <a:rPr lang="en-US" dirty="0"/>
              <a:t>GET WITH EXPERTS EARLY TO REVIEW PROPOSED CHARTS/GRAPHS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03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2"/>
                </a:solidFill>
              </a:rPr>
              <a:t>White on Green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200400"/>
            <a:ext cx="5257800" cy="3535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0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44780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Yellow on Blue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1752600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6950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Decorative Backgrounds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77281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4464</TotalTime>
  <Words>1279</Words>
  <Application>Microsoft Macintosh PowerPoint</Application>
  <PresentationFormat>On-screen Show (4:3)</PresentationFormat>
  <Paragraphs>309</Paragraphs>
  <Slides>68</Slides>
  <Notes>1</Notes>
  <HiddenSlides>7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68</vt:i4>
      </vt:variant>
    </vt:vector>
  </HeadingPairs>
  <TitlesOfParts>
    <vt:vector size="81" baseType="lpstr">
      <vt:lpstr>Arial</vt:lpstr>
      <vt:lpstr>Calibri</vt:lpstr>
      <vt:lpstr>Franklin Gothic Book</vt:lpstr>
      <vt:lpstr>Franklin Gothic Medium</vt:lpstr>
      <vt:lpstr>Times New Roman</vt:lpstr>
      <vt:lpstr>Verdana</vt:lpstr>
      <vt:lpstr>Wingdings</vt:lpstr>
      <vt:lpstr>Wingdings 2</vt:lpstr>
      <vt:lpstr>1_Office Theme</vt:lpstr>
      <vt:lpstr>9_Office Theme</vt:lpstr>
      <vt:lpstr>Office Theme</vt:lpstr>
      <vt:lpstr>Angles</vt:lpstr>
      <vt:lpstr>Aspect</vt:lpstr>
      <vt:lpstr>Use of Technology to Effectively Communicate Information in Court </vt:lpstr>
      <vt:lpstr>Key Points about Courtroom Technology</vt:lpstr>
      <vt:lpstr>Three Trial Uses for Technology</vt:lpstr>
      <vt:lpstr>PowerPoint Basics</vt:lpstr>
      <vt:lpstr>White on Blue</vt:lpstr>
      <vt:lpstr>White on Red</vt:lpstr>
      <vt:lpstr>White on Green</vt:lpstr>
      <vt:lpstr>Yellow on Blue</vt:lpstr>
      <vt:lpstr>Decorative Backgrounds</vt:lpstr>
      <vt:lpstr>Decorative Backgrounds</vt:lpstr>
      <vt:lpstr>Lists</vt:lpstr>
      <vt:lpstr>Who is more credible?</vt:lpstr>
      <vt:lpstr>Who is more credible?</vt:lpstr>
      <vt:lpstr>Lists</vt:lpstr>
      <vt:lpstr>PowerPoint Presentation</vt:lpstr>
      <vt:lpstr>ELMO ™ Electricity Light Machine Organization</vt:lpstr>
      <vt:lpstr>Benefits of Elmo/Visualizer</vt:lpstr>
      <vt:lpstr>Trial Director/Sanction</vt:lpstr>
      <vt:lpstr>Interactive Exhibit Demonstrations</vt:lpstr>
      <vt:lpstr>Pre-Prepared Exhibits   Use in Opening and Closing  Use on Direct Testimony  Use with Experts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Graphs/Charts Help:</vt:lpstr>
      <vt:lpstr>PowerPoint Presentation</vt:lpstr>
      <vt:lpstr>PowerPoint Presentation</vt:lpstr>
      <vt:lpstr>PowerPoint Presentation</vt:lpstr>
      <vt:lpstr>Images save time—facilitate understanding.</vt:lpstr>
      <vt:lpstr>Problem: PURE NUMBERS ARE VISUALLY UNINTERESTING  PATTERNS, RELATIONSHIPS, CHANGES --- NOT READILY APPARENT. </vt:lpstr>
      <vt:lpstr>Annual Sales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Tufte’s Principles of Graphical Excellence</vt:lpstr>
      <vt:lpstr>HOW YOU PRESENT DATA  CAN REINFORCE OR DETRACT FROM  YOUR STORY </vt:lpstr>
      <vt:lpstr>Sales Over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graphic needs to be part of telling a story—not just have data thrown on the screen</vt:lpstr>
      <vt:lpstr>Telling the Truth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Working with Experts</vt:lpstr>
      <vt:lpstr>PowerPoint Presentation</vt:lpstr>
      <vt:lpstr>CHRONOLOGIES</vt:lpstr>
      <vt:lpstr>Pap Smears, Cervical Biopsy &amp; Hysterectomy</vt:lpstr>
      <vt:lpstr>PowerPoint Presentation</vt:lpstr>
      <vt:lpstr>Conclusion</vt:lpstr>
    </vt:vector>
  </TitlesOfParts>
  <Company>WTO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of Technology to Effectively Communicate Information in Court</dc:title>
  <dc:creator>rneureiter</dc:creator>
  <cp:lastModifiedBy>Dana Collier Smith</cp:lastModifiedBy>
  <cp:revision>78</cp:revision>
  <dcterms:created xsi:type="dcterms:W3CDTF">2013-11-04T01:40:03Z</dcterms:created>
  <dcterms:modified xsi:type="dcterms:W3CDTF">2019-05-08T16:41:31Z</dcterms:modified>
</cp:coreProperties>
</file>