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30" r:id="rId2"/>
    <p:sldId id="390" r:id="rId3"/>
    <p:sldId id="265" r:id="rId4"/>
    <p:sldId id="407" r:id="rId5"/>
    <p:sldId id="272" r:id="rId6"/>
    <p:sldId id="283" r:id="rId7"/>
    <p:sldId id="384" r:id="rId8"/>
    <p:sldId id="408" r:id="rId9"/>
    <p:sldId id="333" r:id="rId10"/>
    <p:sldId id="409" r:id="rId11"/>
    <p:sldId id="312" r:id="rId12"/>
    <p:sldId id="332" r:id="rId13"/>
    <p:sldId id="382" r:id="rId14"/>
    <p:sldId id="353" r:id="rId15"/>
    <p:sldId id="386" r:id="rId16"/>
    <p:sldId id="387" r:id="rId17"/>
    <p:sldId id="363" r:id="rId18"/>
    <p:sldId id="410" r:id="rId19"/>
    <p:sldId id="360" r:id="rId20"/>
    <p:sldId id="263" r:id="rId21"/>
    <p:sldId id="264" r:id="rId22"/>
    <p:sldId id="381" r:id="rId23"/>
    <p:sldId id="278" r:id="rId24"/>
    <p:sldId id="334" r:id="rId25"/>
    <p:sldId id="329" r:id="rId26"/>
    <p:sldId id="310" r:id="rId27"/>
    <p:sldId id="279" r:id="rId28"/>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1600"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8A191B11-C6D7-4386-A3AC-C728B144B241}" type="datetimeFigureOut">
              <a:rPr lang="en-US" smtClean="0"/>
              <a:t>8/9/19</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8F25BB43-E962-47A9-BC68-8959E4035CF2}" type="slidenum">
              <a:rPr lang="en-US" smtClean="0"/>
              <a:t>‹#›</a:t>
            </a:fld>
            <a:endParaRPr lang="en-US"/>
          </a:p>
        </p:txBody>
      </p:sp>
    </p:spTree>
    <p:extLst>
      <p:ext uri="{BB962C8B-B14F-4D97-AF65-F5344CB8AC3E}">
        <p14:creationId xmlns:p14="http://schemas.microsoft.com/office/powerpoint/2010/main" val="3198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38DBE-25A2-4D36-9AA1-C3FC7AD8D085}" type="slidenum">
              <a:rPr lang="en-US" smtClean="0"/>
              <a:t>24</a:t>
            </a:fld>
            <a:endParaRPr lang="en-US" dirty="0"/>
          </a:p>
        </p:txBody>
      </p:sp>
    </p:spTree>
    <p:extLst>
      <p:ext uri="{BB962C8B-B14F-4D97-AF65-F5344CB8AC3E}">
        <p14:creationId xmlns:p14="http://schemas.microsoft.com/office/powerpoint/2010/main" val="333749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345A3A-F44E-4F0A-A43F-C76CCD5380CE}"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646253308"/>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345A3A-F44E-4F0A-A43F-C76CCD5380CE}"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319753328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345A3A-F44E-4F0A-A43F-C76CCD5380CE}"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1409637651"/>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345A3A-F44E-4F0A-A43F-C76CCD5380CE}"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1539429332"/>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345A3A-F44E-4F0A-A43F-C76CCD5380CE}"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3974953468"/>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345A3A-F44E-4F0A-A43F-C76CCD5380CE}"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353657536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345A3A-F44E-4F0A-A43F-C76CCD5380CE}" type="datetimeFigureOut">
              <a:rPr lang="en-US" smtClean="0"/>
              <a:t>8/9/19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46367859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345A3A-F44E-4F0A-A43F-C76CCD5380CE}" type="datetimeFigureOut">
              <a:rPr lang="en-US" smtClean="0"/>
              <a:t>8/9/19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884562735"/>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45A3A-F44E-4F0A-A43F-C76CCD5380CE}" type="datetimeFigureOut">
              <a:rPr lang="en-US" smtClean="0"/>
              <a:t>8/9/19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2005544816"/>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345A3A-F44E-4F0A-A43F-C76CCD5380CE}"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181181684"/>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345A3A-F44E-4F0A-A43F-C76CCD5380CE}"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39D82-ED5D-4103-84A8-2FC50AF1E6D4}" type="slidenum">
              <a:rPr lang="en-US" smtClean="0"/>
              <a:t>‹#›</a:t>
            </a:fld>
            <a:endParaRPr lang="en-US"/>
          </a:p>
        </p:txBody>
      </p:sp>
    </p:spTree>
    <p:extLst>
      <p:ext uri="{BB962C8B-B14F-4D97-AF65-F5344CB8AC3E}">
        <p14:creationId xmlns:p14="http://schemas.microsoft.com/office/powerpoint/2010/main" val="9968004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45A3A-F44E-4F0A-A43F-C76CCD5380CE}" type="datetimeFigureOut">
              <a:rPr lang="en-US" smtClean="0"/>
              <a:t>8/9/19</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39D82-ED5D-4103-84A8-2FC50AF1E6D4}" type="slidenum">
              <a:rPr lang="en-US" smtClean="0"/>
              <a:t>‹#›</a:t>
            </a:fld>
            <a:endParaRPr lang="en-US"/>
          </a:p>
        </p:txBody>
      </p:sp>
    </p:spTree>
    <p:extLst>
      <p:ext uri="{BB962C8B-B14F-4D97-AF65-F5344CB8AC3E}">
        <p14:creationId xmlns:p14="http://schemas.microsoft.com/office/powerpoint/2010/main" val="196537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mayoclinic.org/healthy-lifestyle/stress-management/in-depth/stress/art-20046037"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ncbi.nlm.nih.gov/pmc/articles/PMC408486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mayoclinic.org/healthy-lifestyle/stress-management/in-depth/stress/art-20046037" TargetMode="Externa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startups.com/library/videos/series/stress-resilience"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mayoclinic.org/healthy-lifestyle/stress-management/in-depth/stress/art-20046037"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hyperlink" Target="http://www.hazeldenbettyford.org/about-us/news-media/press-release/2016-aba-hazelden-release-first-study-attorney-substance-u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hazeldenbettyford.org/about-us/news-media/press-release/2016-aba-hazelden-release-first-study-attorney-substance-use" TargetMode="Externa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407FF5-ACEE-462E-9C5A-BC16A2588FD3}"/>
              </a:ext>
            </a:extLst>
          </p:cNvPr>
          <p:cNvSpPr/>
          <p:nvPr/>
        </p:nvSpPr>
        <p:spPr>
          <a:xfrm>
            <a:off x="2352587" y="5218941"/>
            <a:ext cx="4438826" cy="1569660"/>
          </a:xfrm>
          <a:prstGeom prst="rect">
            <a:avLst/>
          </a:prstGeom>
        </p:spPr>
        <p:txBody>
          <a:bodyPr wrap="square">
            <a:spAutoFit/>
          </a:bodyPr>
          <a:lstStyle/>
          <a:p>
            <a:pPr algn="ctr"/>
            <a:r>
              <a:rPr lang="en-US" sz="2400" dirty="0">
                <a:solidFill>
                  <a:prstClr val="black"/>
                </a:solidFill>
                <a:latin typeface="Times New Roman" panose="02020603050405020304" pitchFamily="18" charset="0"/>
                <a:cs typeface="Times New Roman" panose="02020603050405020304" pitchFamily="18" charset="0"/>
              </a:rPr>
              <a:t>Chip Glaze, JD, LMFT</a:t>
            </a:r>
          </a:p>
          <a:p>
            <a:pPr algn="ctr"/>
            <a:r>
              <a:rPr lang="en-US" sz="2400" dirty="0">
                <a:solidFill>
                  <a:prstClr val="black"/>
                </a:solidFill>
                <a:latin typeface="Times New Roman" panose="02020603050405020304" pitchFamily="18" charset="0"/>
                <a:cs typeface="Times New Roman" panose="02020603050405020304" pitchFamily="18" charset="0"/>
              </a:rPr>
              <a:t>Deputy Director </a:t>
            </a:r>
          </a:p>
          <a:p>
            <a:pPr algn="ctr"/>
            <a:r>
              <a:rPr lang="en-US" sz="2400" dirty="0">
                <a:solidFill>
                  <a:prstClr val="black"/>
                </a:solidFill>
                <a:latin typeface="Times New Roman" panose="02020603050405020304" pitchFamily="18" charset="0"/>
                <a:cs typeface="Times New Roman" panose="02020603050405020304" pitchFamily="18" charset="0"/>
              </a:rPr>
              <a:t>Faculty of Federal Advocates CLE</a:t>
            </a:r>
          </a:p>
          <a:p>
            <a:pPr algn="ctr"/>
            <a:r>
              <a:rPr lang="en-US" sz="2400" dirty="0">
                <a:solidFill>
                  <a:prstClr val="black"/>
                </a:solidFill>
                <a:latin typeface="Times New Roman" panose="02020603050405020304" pitchFamily="18" charset="0"/>
                <a:cs typeface="Times New Roman" panose="02020603050405020304" pitchFamily="18" charset="0"/>
              </a:rPr>
              <a:t>August 16, 2019</a:t>
            </a:r>
            <a:endParaRPr lang="en-US" sz="2400" dirty="0"/>
          </a:p>
        </p:txBody>
      </p:sp>
      <p:pic>
        <p:nvPicPr>
          <p:cNvPr id="5" name="Picture 4">
            <a:extLst>
              <a:ext uri="{FF2B5EF4-FFF2-40B4-BE49-F238E27FC236}">
                <a16:creationId xmlns:a16="http://schemas.microsoft.com/office/drawing/2014/main" id="{2D54B26A-B6C8-4F48-B21E-984007E47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98" y="-151260"/>
            <a:ext cx="980114" cy="1334257"/>
          </a:xfrm>
          <a:prstGeom prst="rect">
            <a:avLst/>
          </a:prstGeom>
        </p:spPr>
      </p:pic>
      <p:sp>
        <p:nvSpPr>
          <p:cNvPr id="6" name="Rectangle 5">
            <a:extLst>
              <a:ext uri="{FF2B5EF4-FFF2-40B4-BE49-F238E27FC236}">
                <a16:creationId xmlns:a16="http://schemas.microsoft.com/office/drawing/2014/main" id="{24EC44C7-C4C7-4361-A432-8EBB6CC35138}"/>
              </a:ext>
            </a:extLst>
          </p:cNvPr>
          <p:cNvSpPr/>
          <p:nvPr/>
        </p:nvSpPr>
        <p:spPr>
          <a:xfrm>
            <a:off x="1070712" y="103940"/>
            <a:ext cx="2381421"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COLAP Presents:</a:t>
            </a:r>
          </a:p>
        </p:txBody>
      </p:sp>
      <p:sp>
        <p:nvSpPr>
          <p:cNvPr id="7" name="Rectangle 6">
            <a:extLst>
              <a:ext uri="{FF2B5EF4-FFF2-40B4-BE49-F238E27FC236}">
                <a16:creationId xmlns:a16="http://schemas.microsoft.com/office/drawing/2014/main" id="{BC8BB6B1-4B4D-4214-B1F5-DD8E957A1DCE}"/>
              </a:ext>
            </a:extLst>
          </p:cNvPr>
          <p:cNvSpPr/>
          <p:nvPr/>
        </p:nvSpPr>
        <p:spPr>
          <a:xfrm>
            <a:off x="555419" y="633706"/>
            <a:ext cx="8033161" cy="1384995"/>
          </a:xfrm>
          <a:prstGeom prst="rect">
            <a:avLst/>
          </a:prstGeom>
        </p:spPr>
        <p:txBody>
          <a:bodyPr wrap="none">
            <a:spAutoFit/>
          </a:bodyPr>
          <a:lstStyle/>
          <a:p>
            <a:pPr lvl="0" algn="ctr"/>
            <a:r>
              <a:rPr lang="en-US" sz="4800" b="1" dirty="0">
                <a:solidFill>
                  <a:prstClr val="black"/>
                </a:solidFill>
                <a:latin typeface="Times New Roman" panose="02020603050405020304" pitchFamily="18" charset="0"/>
                <a:cs typeface="Times New Roman" panose="02020603050405020304" pitchFamily="18" charset="0"/>
              </a:rPr>
              <a:t>Here to Help</a:t>
            </a:r>
          </a:p>
          <a:p>
            <a:r>
              <a:rPr lang="en-US" sz="3600" dirty="0">
                <a:solidFill>
                  <a:prstClr val="black"/>
                </a:solidFill>
                <a:latin typeface="Times New Roman" panose="02020603050405020304" pitchFamily="18" charset="0"/>
                <a:cs typeface="Times New Roman" panose="02020603050405020304" pitchFamily="18" charset="0"/>
              </a:rPr>
              <a:t>The Colorado Lawyer Assistance Program</a:t>
            </a:r>
          </a:p>
        </p:txBody>
      </p:sp>
      <p:pic>
        <p:nvPicPr>
          <p:cNvPr id="1026" name="Picture 2" descr="Image result for helping hands images transparent">
            <a:extLst>
              <a:ext uri="{FF2B5EF4-FFF2-40B4-BE49-F238E27FC236}">
                <a16:creationId xmlns:a16="http://schemas.microsoft.com/office/drawing/2014/main" id="{D5DEDD71-16C4-446C-8C35-136F1FB76A58}"/>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9901" y="2033836"/>
            <a:ext cx="7436840" cy="311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06324"/>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stress icon png">
            <a:extLst>
              <a:ext uri="{FF2B5EF4-FFF2-40B4-BE49-F238E27FC236}">
                <a16:creationId xmlns:a16="http://schemas.microsoft.com/office/drawing/2014/main" id="{A3A6E811-B839-4DE2-A1A3-56E7FE7A141C}"/>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31378" y="453777"/>
            <a:ext cx="4881621" cy="52288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urnout">
            <a:extLst>
              <a:ext uri="{FF2B5EF4-FFF2-40B4-BE49-F238E27FC236}">
                <a16:creationId xmlns:a16="http://schemas.microsoft.com/office/drawing/2014/main" id="{F082BEDE-B5FC-4443-83A7-183C8DED0F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05" t="20885" r="13995" b="17350"/>
          <a:stretch/>
        </p:blipFill>
        <p:spPr bwMode="auto">
          <a:xfrm>
            <a:off x="4820050" y="3284116"/>
            <a:ext cx="3711551" cy="18826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B54C03-7E94-4E0C-B6CF-1CB14F0FD052}"/>
              </a:ext>
            </a:extLst>
          </p:cNvPr>
          <p:cNvSpPr/>
          <p:nvPr/>
        </p:nvSpPr>
        <p:spPr>
          <a:xfrm>
            <a:off x="2876664" y="5682630"/>
            <a:ext cx="3390672" cy="646331"/>
          </a:xfrm>
          <a:prstGeom prst="rect">
            <a:avLst/>
          </a:prstGeom>
        </p:spPr>
        <p:txBody>
          <a:bodyPr wrap="none">
            <a:spAutoFit/>
          </a:bodyPr>
          <a:lstStyle/>
          <a:p>
            <a:r>
              <a:rPr lang="en-US" sz="3600" dirty="0">
                <a:solidFill>
                  <a:prstClr val="black"/>
                </a:solidFill>
                <a:latin typeface="Times New Roman" pitchFamily="18" charset="0"/>
                <a:cs typeface="Times New Roman" pitchFamily="18" charset="0"/>
              </a:rPr>
              <a:t>Stress &amp; Burnout</a:t>
            </a:r>
            <a:endParaRPr lang="en-US" sz="3600" dirty="0"/>
          </a:p>
        </p:txBody>
      </p:sp>
      <p:pic>
        <p:nvPicPr>
          <p:cNvPr id="1026" name="Picture 2" descr="Image result for burned out">
            <a:extLst>
              <a:ext uri="{FF2B5EF4-FFF2-40B4-BE49-F238E27FC236}">
                <a16:creationId xmlns:a16="http://schemas.microsoft.com/office/drawing/2014/main" id="{540D65D8-C5AA-4679-A23D-E6176F5795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005" r="22997"/>
          <a:stretch/>
        </p:blipFill>
        <p:spPr bwMode="auto">
          <a:xfrm>
            <a:off x="4820050" y="930380"/>
            <a:ext cx="3711552" cy="187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2099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ress cartoon 80 hr week">
            <a:extLst>
              <a:ext uri="{FF2B5EF4-FFF2-40B4-BE49-F238E27FC236}">
                <a16:creationId xmlns:a16="http://schemas.microsoft.com/office/drawing/2014/main" id="{E9746685-A53E-4248-A91F-FDD22633C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94283" y="356788"/>
            <a:ext cx="8347046" cy="5240910"/>
          </a:xfrm>
          <a:prstGeom prst="rect">
            <a:avLst/>
          </a:prstGeom>
          <a:noFill/>
          <a:ln>
            <a:solidFill>
              <a:schemeClr val="tx1"/>
            </a:solidFill>
          </a:ln>
        </p:spPr>
      </p:pic>
      <p:sp>
        <p:nvSpPr>
          <p:cNvPr id="3" name="Rectangle 2">
            <a:extLst>
              <a:ext uri="{FF2B5EF4-FFF2-40B4-BE49-F238E27FC236}">
                <a16:creationId xmlns:a16="http://schemas.microsoft.com/office/drawing/2014/main" id="{51A5101A-6095-48FB-9B5B-947DCD7599F7}"/>
              </a:ext>
            </a:extLst>
          </p:cNvPr>
          <p:cNvSpPr/>
          <p:nvPr/>
        </p:nvSpPr>
        <p:spPr>
          <a:xfrm>
            <a:off x="2772282" y="5793326"/>
            <a:ext cx="3591048" cy="707886"/>
          </a:xfrm>
          <a:prstGeom prst="rect">
            <a:avLst/>
          </a:prstGeom>
        </p:spPr>
        <p:txBody>
          <a:bodyPr wrap="none">
            <a:spAutoFit/>
          </a:bodyPr>
          <a:lstStyle/>
          <a:p>
            <a:r>
              <a:rPr lang="en-US" sz="4000" dirty="0">
                <a:solidFill>
                  <a:prstClr val="black"/>
                </a:solidFill>
                <a:latin typeface="Times New Roman" panose="02020603050405020304" pitchFamily="18" charset="0"/>
                <a:ea typeface="+mj-ea"/>
                <a:cs typeface="Times New Roman" panose="02020603050405020304" pitchFamily="18" charset="0"/>
              </a:rPr>
              <a:t>Sound Familiar?</a:t>
            </a:r>
            <a:endParaRPr lang="en-US" dirty="0"/>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521A7A-FCCB-4104-97D7-5AA19C8FAD2F}"/>
              </a:ext>
            </a:extLst>
          </p:cNvPr>
          <p:cNvSpPr/>
          <p:nvPr/>
        </p:nvSpPr>
        <p:spPr>
          <a:xfrm>
            <a:off x="302147" y="3940305"/>
            <a:ext cx="8263888"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When you encounter a perceived threat …your </a:t>
            </a:r>
            <a:r>
              <a:rPr lang="en-US" sz="2400" dirty="0">
                <a:solidFill>
                  <a:srgbClr val="FF0000"/>
                </a:solidFill>
                <a:latin typeface="Times New Roman" panose="02020603050405020304" pitchFamily="18" charset="0"/>
                <a:cs typeface="Times New Roman" panose="02020603050405020304" pitchFamily="18" charset="0"/>
              </a:rPr>
              <a:t>hypothalamus</a:t>
            </a:r>
            <a:r>
              <a:rPr lang="en-US" sz="2400" dirty="0">
                <a:latin typeface="Times New Roman" panose="02020603050405020304" pitchFamily="18" charset="0"/>
                <a:cs typeface="Times New Roman" panose="02020603050405020304" pitchFamily="18" charset="0"/>
              </a:rPr>
              <a:t>, a tiny region at the base of your brain, sets off an alarm system in your body. Through a combination of nerve and hormonal signals, this system prompts your </a:t>
            </a:r>
            <a:r>
              <a:rPr lang="en-US" sz="2400" dirty="0">
                <a:solidFill>
                  <a:srgbClr val="FF0000"/>
                </a:solidFill>
                <a:latin typeface="Times New Roman" panose="02020603050405020304" pitchFamily="18" charset="0"/>
                <a:cs typeface="Times New Roman" panose="02020603050405020304" pitchFamily="18" charset="0"/>
              </a:rPr>
              <a:t>adrenal glands</a:t>
            </a:r>
            <a:r>
              <a:rPr lang="en-US" sz="2400" dirty="0">
                <a:latin typeface="Times New Roman" panose="02020603050405020304" pitchFamily="18" charset="0"/>
                <a:cs typeface="Times New Roman" panose="02020603050405020304" pitchFamily="18" charset="0"/>
              </a:rPr>
              <a:t>, located atop your kidneys, to release a surge of hormones, including </a:t>
            </a:r>
            <a:r>
              <a:rPr lang="en-US" sz="2400" dirty="0">
                <a:solidFill>
                  <a:srgbClr val="FF0000"/>
                </a:solidFill>
                <a:latin typeface="Times New Roman" panose="02020603050405020304" pitchFamily="18" charset="0"/>
                <a:cs typeface="Times New Roman" panose="02020603050405020304" pitchFamily="18" charset="0"/>
              </a:rPr>
              <a:t>adrenaline</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cortisol.</a:t>
            </a:r>
          </a:p>
        </p:txBody>
      </p:sp>
      <p:sp>
        <p:nvSpPr>
          <p:cNvPr id="5" name="Rectangle 4">
            <a:extLst>
              <a:ext uri="{FF2B5EF4-FFF2-40B4-BE49-F238E27FC236}">
                <a16:creationId xmlns:a16="http://schemas.microsoft.com/office/drawing/2014/main" id="{757BC579-574D-494D-ADA8-97A1757081FF}"/>
              </a:ext>
            </a:extLst>
          </p:cNvPr>
          <p:cNvSpPr/>
          <p:nvPr/>
        </p:nvSpPr>
        <p:spPr>
          <a:xfrm>
            <a:off x="450740" y="147706"/>
            <a:ext cx="8186857" cy="646331"/>
          </a:xfrm>
          <a:prstGeom prst="rect">
            <a:avLst/>
          </a:prstGeom>
        </p:spPr>
        <p:txBody>
          <a:bodyPr wrap="none">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Understanding the Natural Stress Response</a:t>
            </a:r>
          </a:p>
        </p:txBody>
      </p:sp>
      <p:sp>
        <p:nvSpPr>
          <p:cNvPr id="6" name="Rectangle 5">
            <a:extLst>
              <a:ext uri="{FF2B5EF4-FFF2-40B4-BE49-F238E27FC236}">
                <a16:creationId xmlns:a16="http://schemas.microsoft.com/office/drawing/2014/main" id="{24E84A51-960C-4A8C-A606-A25F6BFF1226}"/>
              </a:ext>
            </a:extLst>
          </p:cNvPr>
          <p:cNvSpPr/>
          <p:nvPr/>
        </p:nvSpPr>
        <p:spPr>
          <a:xfrm>
            <a:off x="302147" y="6248629"/>
            <a:ext cx="5979384" cy="461665"/>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https://www.mayoclinic.org/healthy-lifestyle/stress-management/in-depth/stress/art-20046037</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pic>
        <p:nvPicPr>
          <p:cNvPr id="1026" name="Picture 2" descr="Image result for alarm icon png">
            <a:extLst>
              <a:ext uri="{FF2B5EF4-FFF2-40B4-BE49-F238E27FC236}">
                <a16:creationId xmlns:a16="http://schemas.microsoft.com/office/drawing/2014/main" id="{09C3C131-1E6E-491C-A204-C2811A0DF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32" y="1032894"/>
            <a:ext cx="2905845" cy="29058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prefrontal cortex hypothalamus png">
            <a:extLst>
              <a:ext uri="{FF2B5EF4-FFF2-40B4-BE49-F238E27FC236}">
                <a16:creationId xmlns:a16="http://schemas.microsoft.com/office/drawing/2014/main" id="{BA92224E-37A0-4FEA-A7B4-AFB9C1EFA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499" y="1061568"/>
            <a:ext cx="3833769" cy="2773093"/>
          </a:xfrm>
          <a:prstGeom prst="rect">
            <a:avLst/>
          </a:prstGeom>
          <a:noFill/>
          <a:scene3d>
            <a:camera prst="orthographicFront">
              <a:rot lat="0" lon="21599978" rev="0"/>
            </a:camera>
            <a:lightRig rig="threePt" dir="t"/>
          </a:scene3d>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8C22DD14-883F-46C3-B3BC-C6286E9567B9}"/>
              </a:ext>
            </a:extLst>
          </p:cNvPr>
          <p:cNvSpPr/>
          <p:nvPr/>
        </p:nvSpPr>
        <p:spPr>
          <a:xfrm>
            <a:off x="5528345" y="2514380"/>
            <a:ext cx="1211338" cy="1175962"/>
          </a:xfrm>
          <a:prstGeom prst="ellipse">
            <a:avLst/>
          </a:prstGeom>
          <a:noFill/>
          <a:ln w="825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4031730"/>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E36EE2-3A28-4CAE-9C0C-635D02A99526}"/>
              </a:ext>
            </a:extLst>
          </p:cNvPr>
          <p:cNvSpPr txBox="1"/>
          <p:nvPr/>
        </p:nvSpPr>
        <p:spPr>
          <a:xfrm>
            <a:off x="533400" y="5867400"/>
            <a:ext cx="8458200"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ie</a:t>
            </a:r>
            <a:r>
              <a:rPr lang="en-US" sz="3600" b="1" dirty="0">
                <a:solidFill>
                  <a:srgbClr val="FF0000"/>
                </a:solidFill>
                <a:latin typeface="Times New Roman" panose="02020603050405020304" pitchFamily="18" charset="0"/>
                <a:cs typeface="Times New Roman" panose="02020603050405020304" pitchFamily="18" charset="0"/>
              </a:rPr>
              <a:t> – Why clients engage lawyers’ services</a:t>
            </a:r>
          </a:p>
        </p:txBody>
      </p:sp>
      <p:sp>
        <p:nvSpPr>
          <p:cNvPr id="5" name="Rectangle 4">
            <a:extLst>
              <a:ext uri="{FF2B5EF4-FFF2-40B4-BE49-F238E27FC236}">
                <a16:creationId xmlns:a16="http://schemas.microsoft.com/office/drawing/2014/main" id="{4F1F9209-810E-4E55-920A-CA0DE40D74A8}"/>
              </a:ext>
            </a:extLst>
          </p:cNvPr>
          <p:cNvSpPr/>
          <p:nvPr/>
        </p:nvSpPr>
        <p:spPr>
          <a:xfrm>
            <a:off x="304800" y="533400"/>
            <a:ext cx="4419600" cy="5201424"/>
          </a:xfrm>
          <a:prstGeom prst="rect">
            <a:avLst/>
          </a:prstGeom>
        </p:spPr>
        <p:txBody>
          <a:bodyPr wrap="square">
            <a:spAutoFit/>
          </a:bodyPr>
          <a:lstStyle/>
          <a:p>
            <a:r>
              <a:rPr lang="en-US" sz="2800" b="1" dirty="0">
                <a:solidFill>
                  <a:srgbClr val="FF0000"/>
                </a:solidFill>
                <a:latin typeface="Times New Roman" panose="02020603050405020304" pitchFamily="18" charset="0"/>
              </a:rPr>
              <a:t>Executive functions </a:t>
            </a:r>
            <a:r>
              <a:rPr lang="en-US" sz="2800" dirty="0">
                <a:solidFill>
                  <a:srgbClr val="000000"/>
                </a:solidFill>
                <a:latin typeface="Times New Roman" panose="02020603050405020304" pitchFamily="18" charset="0"/>
              </a:rPr>
              <a:t>(EFs) make possible mentally playing with ideas; taking the time to think before acting; meeting novel, unanticipated challenges; resisting temptations; and staying focused. Core EFs are </a:t>
            </a:r>
            <a:r>
              <a:rPr lang="en-US" sz="2800" b="1" dirty="0">
                <a:solidFill>
                  <a:srgbClr val="FF0000"/>
                </a:solidFill>
                <a:latin typeface="Times New Roman" panose="02020603050405020304" pitchFamily="18" charset="0"/>
              </a:rPr>
              <a:t>inhibition…interference control…working memory, and </a:t>
            </a:r>
            <a:r>
              <a:rPr lang="en-US" sz="2800" b="1">
                <a:solidFill>
                  <a:srgbClr val="FF0000"/>
                </a:solidFill>
                <a:latin typeface="Times New Roman" panose="02020603050405020304" pitchFamily="18" charset="0"/>
              </a:rPr>
              <a:t>cognitive flexibility.</a:t>
            </a:r>
            <a:r>
              <a:rPr lang="en-US" sz="2800" b="1">
                <a:solidFill>
                  <a:srgbClr val="000000"/>
                </a:solidFill>
                <a:latin typeface="Times New Roman" panose="02020603050405020304" pitchFamily="18" charset="0"/>
              </a:rPr>
              <a:t> </a:t>
            </a:r>
            <a:r>
              <a:rPr lang="en-US" sz="1200" dirty="0">
                <a:solidFill>
                  <a:srgbClr val="000000"/>
                </a:solidFill>
                <a:latin typeface="Times New Roman" panose="02020603050405020304" pitchFamily="18" charset="0"/>
                <a:hlinkClick r:id="rId2"/>
              </a:rPr>
              <a:t>https://www.ncbi.nlm.nih.gov/pmc/articles/PMC4084861/</a:t>
            </a:r>
            <a:endParaRPr lang="en-US" sz="1200" dirty="0">
              <a:solidFill>
                <a:srgbClr val="000000"/>
              </a:solidFill>
              <a:latin typeface="Times New Roman" panose="02020603050405020304" pitchFamily="18" charset="0"/>
            </a:endParaRPr>
          </a:p>
          <a:p>
            <a:endParaRPr lang="en-US" sz="1200" dirty="0"/>
          </a:p>
        </p:txBody>
      </p:sp>
      <p:pic>
        <p:nvPicPr>
          <p:cNvPr id="10" name="Picture 9" descr="Image result for prefrontal cortex hypothalamus png">
            <a:extLst>
              <a:ext uri="{FF2B5EF4-FFF2-40B4-BE49-F238E27FC236}">
                <a16:creationId xmlns:a16="http://schemas.microsoft.com/office/drawing/2014/main" id="{013076D0-AB55-4AC4-8632-C39812912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721" y="1371600"/>
            <a:ext cx="4516159" cy="3266688"/>
          </a:xfrm>
          <a:prstGeom prst="rect">
            <a:avLst/>
          </a:prstGeom>
          <a:noFill/>
          <a:scene3d>
            <a:camera prst="orthographicFront">
              <a:rot lat="0" lon="21599978" rev="0"/>
            </a:camera>
            <a:lightRig rig="threePt" dir="t"/>
          </a:scene3d>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09B36BA6-D37D-4EBA-9F64-C2E5F17B1C83}"/>
              </a:ext>
            </a:extLst>
          </p:cNvPr>
          <p:cNvSpPr/>
          <p:nvPr/>
        </p:nvSpPr>
        <p:spPr>
          <a:xfrm>
            <a:off x="6934200" y="1209288"/>
            <a:ext cx="2156680" cy="3429000"/>
          </a:xfrm>
          <a:prstGeom prst="ellipse">
            <a:avLst/>
          </a:prstGeom>
          <a:noFill/>
          <a:ln w="825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9920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5BF80F-C2EB-45BD-BCD6-E4CA1C45D203}"/>
              </a:ext>
            </a:extLst>
          </p:cNvPr>
          <p:cNvSpPr/>
          <p:nvPr/>
        </p:nvSpPr>
        <p:spPr>
          <a:xfrm>
            <a:off x="302152" y="3155474"/>
            <a:ext cx="8539701" cy="332398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body's stress-response system is usually self-limiting. Once a perceived threat has passed, hormone levels return to normal. As adrenaline and cortisol levels drop, your heart rate and blood pressure return to baseline levels, and other systems resume their regular activities.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when stressors are always present and you constantly feel under attack, that </a:t>
            </a:r>
            <a:r>
              <a:rPr lang="en-US" sz="2400" dirty="0">
                <a:solidFill>
                  <a:srgbClr val="FF0000"/>
                </a:solidFill>
                <a:latin typeface="Times New Roman" panose="02020603050405020304" pitchFamily="18" charset="0"/>
                <a:cs typeface="Times New Roman" panose="02020603050405020304" pitchFamily="18" charset="0"/>
              </a:rPr>
              <a:t>fight-or-flight reaction stays turned on.</a:t>
            </a:r>
          </a:p>
          <a:p>
            <a:endParaRPr lang="en-US" dirty="0"/>
          </a:p>
        </p:txBody>
      </p:sp>
      <p:sp>
        <p:nvSpPr>
          <p:cNvPr id="4" name="Rectangle 3">
            <a:extLst>
              <a:ext uri="{FF2B5EF4-FFF2-40B4-BE49-F238E27FC236}">
                <a16:creationId xmlns:a16="http://schemas.microsoft.com/office/drawing/2014/main" id="{3D01A0E8-4B6F-4B34-9F48-A0BD12DB8908}"/>
              </a:ext>
            </a:extLst>
          </p:cNvPr>
          <p:cNvSpPr/>
          <p:nvPr/>
        </p:nvSpPr>
        <p:spPr>
          <a:xfrm>
            <a:off x="423405" y="204918"/>
            <a:ext cx="8297188" cy="584775"/>
          </a:xfrm>
          <a:prstGeom prst="rect">
            <a:avLst/>
          </a:prstGeom>
        </p:spPr>
        <p:txBody>
          <a:bodyPr wrap="square">
            <a:spAutoFit/>
          </a:bodyPr>
          <a:lstStyle/>
          <a:p>
            <a:pPr lvl="0"/>
            <a:r>
              <a:rPr lang="en-US" sz="3200" dirty="0">
                <a:solidFill>
                  <a:prstClr val="black"/>
                </a:solidFill>
                <a:latin typeface="Times New Roman" panose="02020603050405020304" pitchFamily="18" charset="0"/>
                <a:cs typeface="Times New Roman" panose="02020603050405020304" pitchFamily="18" charset="0"/>
              </a:rPr>
              <a:t>When the Natural Stress Response Goes Haywire</a:t>
            </a:r>
          </a:p>
        </p:txBody>
      </p:sp>
      <p:sp>
        <p:nvSpPr>
          <p:cNvPr id="5" name="Rectangle 4">
            <a:extLst>
              <a:ext uri="{FF2B5EF4-FFF2-40B4-BE49-F238E27FC236}">
                <a16:creationId xmlns:a16="http://schemas.microsoft.com/office/drawing/2014/main" id="{2E98DE66-9215-4B8C-971B-DBDD4A4E9AF4}"/>
              </a:ext>
            </a:extLst>
          </p:cNvPr>
          <p:cNvSpPr/>
          <p:nvPr/>
        </p:nvSpPr>
        <p:spPr>
          <a:xfrm>
            <a:off x="302147" y="6248629"/>
            <a:ext cx="5979384" cy="461665"/>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https://www.mayoclinic.org/healthy-lifestyle/stress-management/in-depth/stress/art-20046037</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pic>
        <p:nvPicPr>
          <p:cNvPr id="1026" name="Picture 2" descr="Related image">
            <a:extLst>
              <a:ext uri="{FF2B5EF4-FFF2-40B4-BE49-F238E27FC236}">
                <a16:creationId xmlns:a16="http://schemas.microsoft.com/office/drawing/2014/main" id="{B3926AF7-D8BE-4098-8DFC-56304F6326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86" t="9850" r="11713" b="6818"/>
          <a:stretch/>
        </p:blipFill>
        <p:spPr bwMode="auto">
          <a:xfrm>
            <a:off x="1399428" y="966083"/>
            <a:ext cx="2798859" cy="20732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11612572-B797-44CB-A959-FB8C86AEE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327" y="954555"/>
            <a:ext cx="2142838" cy="214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625938"/>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prefrontal cortex hypothalamus png">
            <a:extLst>
              <a:ext uri="{FF2B5EF4-FFF2-40B4-BE49-F238E27FC236}">
                <a16:creationId xmlns:a16="http://schemas.microsoft.com/office/drawing/2014/main" id="{96E9F55F-F2CE-40B5-83CC-808798DB6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5853003" cy="4233672"/>
          </a:xfrm>
          <a:prstGeom prst="rect">
            <a:avLst/>
          </a:prstGeom>
          <a:noFill/>
          <a:scene3d>
            <a:camera prst="orthographicFront">
              <a:rot lat="0" lon="21599978" rev="0"/>
            </a:camera>
            <a:lightRig rig="threePt" dir="t"/>
          </a:scene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2B20BDC-03B1-44FD-B853-D699DA5FBE1F}"/>
              </a:ext>
            </a:extLst>
          </p:cNvPr>
          <p:cNvSpPr/>
          <p:nvPr/>
        </p:nvSpPr>
        <p:spPr>
          <a:xfrm>
            <a:off x="304800" y="5562600"/>
            <a:ext cx="5257800" cy="830997"/>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When this area is constantly operating at some level of “fight or flight”</a:t>
            </a:r>
            <a:endParaRPr lang="en-US" sz="2400" b="1" dirty="0">
              <a:solidFill>
                <a:srgbClr val="FF0000"/>
              </a:solidFill>
            </a:endParaRPr>
          </a:p>
        </p:txBody>
      </p:sp>
      <p:sp>
        <p:nvSpPr>
          <p:cNvPr id="3" name="Rectangle 2">
            <a:extLst>
              <a:ext uri="{FF2B5EF4-FFF2-40B4-BE49-F238E27FC236}">
                <a16:creationId xmlns:a16="http://schemas.microsoft.com/office/drawing/2014/main" id="{1F2B8508-C843-4D5D-9F09-A7B24FCC8EE0}"/>
              </a:ext>
            </a:extLst>
          </p:cNvPr>
          <p:cNvSpPr/>
          <p:nvPr/>
        </p:nvSpPr>
        <p:spPr>
          <a:xfrm>
            <a:off x="5257800" y="4454059"/>
            <a:ext cx="3657600" cy="830997"/>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This area is compromised, or completely “offline”</a:t>
            </a:r>
            <a:endParaRPr lang="en-US" b="1" dirty="0">
              <a:solidFill>
                <a:srgbClr val="FF0000"/>
              </a:solidFill>
            </a:endParaRPr>
          </a:p>
        </p:txBody>
      </p:sp>
      <p:sp>
        <p:nvSpPr>
          <p:cNvPr id="9" name="Oval 8">
            <a:extLst>
              <a:ext uri="{FF2B5EF4-FFF2-40B4-BE49-F238E27FC236}">
                <a16:creationId xmlns:a16="http://schemas.microsoft.com/office/drawing/2014/main" id="{32172477-5F20-40A1-94EC-6F3E4CB5CDA0}"/>
              </a:ext>
            </a:extLst>
          </p:cNvPr>
          <p:cNvSpPr/>
          <p:nvPr/>
        </p:nvSpPr>
        <p:spPr>
          <a:xfrm>
            <a:off x="3917278" y="922789"/>
            <a:ext cx="2995250" cy="3347207"/>
          </a:xfrm>
          <a:prstGeom prst="ellipse">
            <a:avLst/>
          </a:prstGeom>
          <a:noFill/>
          <a:ln w="825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782B8B7-9AD3-4FEA-8ECD-01D7DE51997D}"/>
              </a:ext>
            </a:extLst>
          </p:cNvPr>
          <p:cNvSpPr/>
          <p:nvPr/>
        </p:nvSpPr>
        <p:spPr>
          <a:xfrm>
            <a:off x="2629441" y="2999740"/>
            <a:ext cx="1388582" cy="1401683"/>
          </a:xfrm>
          <a:prstGeom prst="ellipse">
            <a:avLst/>
          </a:prstGeom>
          <a:noFill/>
          <a:ln w="825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6D173423-5B21-4ECE-929E-3A83D7B5A09C}"/>
              </a:ext>
            </a:extLst>
          </p:cNvPr>
          <p:cNvCxnSpPr>
            <a:cxnSpLocks/>
          </p:cNvCxnSpPr>
          <p:nvPr/>
        </p:nvCxnSpPr>
        <p:spPr>
          <a:xfrm flipH="1" flipV="1">
            <a:off x="6414729" y="3387259"/>
            <a:ext cx="1047916" cy="1066800"/>
          </a:xfrm>
          <a:prstGeom prst="straightConnector1">
            <a:avLst/>
          </a:prstGeom>
          <a:ln w="952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A79584B-055F-423F-AA6B-58AFA8222D9B}"/>
              </a:ext>
            </a:extLst>
          </p:cNvPr>
          <p:cNvCxnSpPr>
            <a:cxnSpLocks/>
          </p:cNvCxnSpPr>
          <p:nvPr/>
        </p:nvCxnSpPr>
        <p:spPr>
          <a:xfrm flipV="1">
            <a:off x="2133600" y="3962400"/>
            <a:ext cx="1035665" cy="1600200"/>
          </a:xfrm>
          <a:prstGeom prst="straightConnector1">
            <a:avLst/>
          </a:prstGeom>
          <a:ln w="952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8378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E4647A-B8AA-4B69-86AB-416AE704E4F2}"/>
              </a:ext>
            </a:extLst>
          </p:cNvPr>
          <p:cNvSpPr/>
          <p:nvPr/>
        </p:nvSpPr>
        <p:spPr>
          <a:xfrm>
            <a:off x="980422" y="245007"/>
            <a:ext cx="7183156" cy="584775"/>
          </a:xfrm>
          <a:prstGeom prst="rect">
            <a:avLst/>
          </a:prstGeom>
        </p:spPr>
        <p:txBody>
          <a:bodyPr wrap="square">
            <a:spAutoFit/>
          </a:bodyPr>
          <a:lstStyle/>
          <a:p>
            <a:r>
              <a:rPr lang="en-US" sz="3200" dirty="0">
                <a:solidFill>
                  <a:prstClr val="black"/>
                </a:solidFill>
                <a:latin typeface="Times New Roman" panose="02020603050405020304" pitchFamily="18" charset="0"/>
                <a:cs typeface="Times New Roman" panose="02020603050405020304" pitchFamily="18" charset="0"/>
              </a:rPr>
              <a:t>This time, it’s really not “all in your head”</a:t>
            </a:r>
            <a:endParaRPr lang="en-US" dirty="0"/>
          </a:p>
        </p:txBody>
      </p:sp>
      <p:pic>
        <p:nvPicPr>
          <p:cNvPr id="2052" name="Picture 4" descr="Related image">
            <a:extLst>
              <a:ext uri="{FF2B5EF4-FFF2-40B4-BE49-F238E27FC236}">
                <a16:creationId xmlns:a16="http://schemas.microsoft.com/office/drawing/2014/main" id="{1ECE331C-13AA-44CE-88DA-57A1D658E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88" y="678818"/>
            <a:ext cx="7586223" cy="55003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BD5774B-E118-4BE9-B81E-B7C90157C7D7}"/>
              </a:ext>
            </a:extLst>
          </p:cNvPr>
          <p:cNvSpPr/>
          <p:nvPr/>
        </p:nvSpPr>
        <p:spPr>
          <a:xfrm>
            <a:off x="79694" y="6069871"/>
            <a:ext cx="4056078" cy="1292662"/>
          </a:xfrm>
          <a:prstGeom prst="rect">
            <a:avLst/>
          </a:prstGeom>
        </p:spPr>
        <p:txBody>
          <a:bodyPr wrap="square">
            <a:spAutoFit/>
          </a:bodyPr>
          <a:lstStyle/>
          <a:p>
            <a:pPr fontAlgn="base"/>
            <a:br>
              <a:rPr lang="en-US" b="1" dirty="0">
                <a:solidFill>
                  <a:srgbClr val="FFFFFF"/>
                </a:solidFill>
                <a:latin typeface="Proxima Nova"/>
              </a:rPr>
            </a:br>
            <a:r>
              <a:rPr lang="en-US" sz="1200" b="1" dirty="0">
                <a:latin typeface="Times New Roman" panose="02020603050405020304" pitchFamily="18" charset="0"/>
                <a:cs typeface="Times New Roman" panose="02020603050405020304" pitchFamily="18" charset="0"/>
              </a:rPr>
              <a:t>Stress Resilience with Paul Campbell</a:t>
            </a:r>
          </a:p>
          <a:p>
            <a:pPr fontAlgn="base"/>
            <a:r>
              <a:rPr lang="en-US" sz="12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https://www.startups.com/library/videos/series/stress-resilience</a:t>
            </a:r>
            <a:endParaRPr lang="en-US" sz="1200" dirty="0">
              <a:latin typeface="Times New Roman" panose="02020603050405020304" pitchFamily="18" charset="0"/>
              <a:cs typeface="Times New Roman" panose="02020603050405020304" pitchFamily="18" charset="0"/>
            </a:endParaRPr>
          </a:p>
          <a:p>
            <a:pPr fontAlgn="base"/>
            <a:endParaRPr lang="en-US" b="1" dirty="0">
              <a:latin typeface="Times New Roman" panose="02020603050405020304" pitchFamily="18" charset="0"/>
              <a:cs typeface="Times New Roman" panose="02020603050405020304" pitchFamily="18" charset="0"/>
            </a:endParaRPr>
          </a:p>
          <a:p>
            <a:pPr fontAlgn="base"/>
            <a:endParaRPr lang="en-US" b="1" i="0" dirty="0">
              <a:solidFill>
                <a:srgbClr val="FFFFFF"/>
              </a:solidFill>
              <a:effectLst/>
              <a:latin typeface="Proxima Nova"/>
            </a:endParaRPr>
          </a:p>
        </p:txBody>
      </p:sp>
    </p:spTree>
    <p:extLst>
      <p:ext uri="{BB962C8B-B14F-4D97-AF65-F5344CB8AC3E}">
        <p14:creationId xmlns:p14="http://schemas.microsoft.com/office/powerpoint/2010/main" val="894088412"/>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C6B1B3-B945-4AF9-9C27-9ED6AA9A06E5}"/>
              </a:ext>
            </a:extLst>
          </p:cNvPr>
          <p:cNvSpPr/>
          <p:nvPr/>
        </p:nvSpPr>
        <p:spPr>
          <a:xfrm>
            <a:off x="803081" y="844485"/>
            <a:ext cx="7537837"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long-term</a:t>
            </a:r>
            <a:r>
              <a:rPr lang="en-US" sz="2400" dirty="0">
                <a:latin typeface="Times New Roman" panose="02020603050405020304" pitchFamily="18" charset="0"/>
                <a:cs typeface="Times New Roman" panose="02020603050405020304" pitchFamily="18" charset="0"/>
              </a:rPr>
              <a:t> activation of the stress-response system — and the subsequent </a:t>
            </a:r>
            <a:r>
              <a:rPr lang="en-US" sz="2400" dirty="0">
                <a:solidFill>
                  <a:srgbClr val="FF0000"/>
                </a:solidFill>
                <a:latin typeface="Times New Roman" panose="02020603050405020304" pitchFamily="18" charset="0"/>
                <a:cs typeface="Times New Roman" panose="02020603050405020304" pitchFamily="18" charset="0"/>
              </a:rPr>
              <a:t>overexposure to cortisol and other stress hormones</a:t>
            </a:r>
            <a:r>
              <a:rPr lang="en-US" sz="2400" dirty="0">
                <a:latin typeface="Times New Roman" panose="02020603050405020304" pitchFamily="18" charset="0"/>
                <a:cs typeface="Times New Roman" panose="02020603050405020304" pitchFamily="18" charset="0"/>
              </a:rPr>
              <a:t> — can disrupt almost all your body's processes. This puts you at increased risk of numerous health problems, including:</a:t>
            </a:r>
          </a:p>
          <a:p>
            <a:endParaRPr lang="en-US" sz="2400" dirty="0">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Anxiety				- Depression </a:t>
            </a:r>
          </a:p>
          <a:p>
            <a:r>
              <a:rPr lang="en-US" sz="2400" dirty="0">
                <a:solidFill>
                  <a:srgbClr val="FF0000"/>
                </a:solidFill>
                <a:latin typeface="Times New Roman" panose="02020603050405020304" pitchFamily="18" charset="0"/>
                <a:cs typeface="Times New Roman" panose="02020603050405020304" pitchFamily="18" charset="0"/>
              </a:rPr>
              <a:t>- Digestive problems 			- Headaches </a:t>
            </a:r>
          </a:p>
          <a:p>
            <a:r>
              <a:rPr lang="en-US" sz="2400" dirty="0">
                <a:solidFill>
                  <a:srgbClr val="FF0000"/>
                </a:solidFill>
                <a:latin typeface="Times New Roman" panose="02020603050405020304" pitchFamily="18" charset="0"/>
                <a:cs typeface="Times New Roman" panose="02020603050405020304" pitchFamily="18" charset="0"/>
              </a:rPr>
              <a:t>- Heart disease 			- Sleep problems </a:t>
            </a:r>
          </a:p>
          <a:p>
            <a:r>
              <a:rPr lang="en-US" sz="2400" dirty="0">
                <a:solidFill>
                  <a:srgbClr val="FF0000"/>
                </a:solidFill>
                <a:latin typeface="Times New Roman" panose="02020603050405020304" pitchFamily="18" charset="0"/>
                <a:cs typeface="Times New Roman" panose="02020603050405020304" pitchFamily="18" charset="0"/>
              </a:rPr>
              <a:t>- Weight gain 				- Memory and 							  concentration 						  impairment</a:t>
            </a:r>
          </a:p>
        </p:txBody>
      </p:sp>
      <p:sp>
        <p:nvSpPr>
          <p:cNvPr id="3" name="Rectangle 2">
            <a:extLst>
              <a:ext uri="{FF2B5EF4-FFF2-40B4-BE49-F238E27FC236}">
                <a16:creationId xmlns:a16="http://schemas.microsoft.com/office/drawing/2014/main" id="{923EC41F-FCEC-4D25-A53E-A45ECE9E44E4}"/>
              </a:ext>
            </a:extLst>
          </p:cNvPr>
          <p:cNvSpPr/>
          <p:nvPr/>
        </p:nvSpPr>
        <p:spPr>
          <a:xfrm>
            <a:off x="757910" y="212548"/>
            <a:ext cx="7628178" cy="584775"/>
          </a:xfrm>
          <a:prstGeom prst="rect">
            <a:avLst/>
          </a:prstGeom>
        </p:spPr>
        <p:txBody>
          <a:bodyPr wrap="none">
            <a:spAutoFit/>
          </a:bodyPr>
          <a:lstStyle/>
          <a:p>
            <a:r>
              <a:rPr lang="en-US" sz="3200" dirty="0">
                <a:solidFill>
                  <a:prstClr val="black"/>
                </a:solidFill>
                <a:latin typeface="Times New Roman" panose="02020603050405020304" pitchFamily="18" charset="0"/>
                <a:cs typeface="Times New Roman" panose="02020603050405020304" pitchFamily="18" charset="0"/>
              </a:rPr>
              <a:t>Potential Long Term Physical Consequences:</a:t>
            </a:r>
            <a:endParaRPr lang="en-US" dirty="0"/>
          </a:p>
        </p:txBody>
      </p:sp>
      <p:sp>
        <p:nvSpPr>
          <p:cNvPr id="4" name="Rectangle 3">
            <a:extLst>
              <a:ext uri="{FF2B5EF4-FFF2-40B4-BE49-F238E27FC236}">
                <a16:creationId xmlns:a16="http://schemas.microsoft.com/office/drawing/2014/main" id="{A6A6517C-BD56-4043-8467-38B20F17E348}"/>
              </a:ext>
            </a:extLst>
          </p:cNvPr>
          <p:cNvSpPr/>
          <p:nvPr/>
        </p:nvSpPr>
        <p:spPr>
          <a:xfrm>
            <a:off x="803081" y="5370470"/>
            <a:ext cx="7362909" cy="830997"/>
          </a:xfrm>
          <a:prstGeom prst="rect">
            <a:avLst/>
          </a:prstGeom>
        </p:spPr>
        <p:txBody>
          <a:bodyPr wrap="square">
            <a:spAutoFit/>
          </a:bodyPr>
          <a:lstStyle/>
          <a:p>
            <a:pPr lvl="0"/>
            <a:r>
              <a:rPr lang="en-US" sz="2400" dirty="0">
                <a:solidFill>
                  <a:prstClr val="black"/>
                </a:solidFill>
                <a:latin typeface="Times New Roman" panose="02020603050405020304" pitchFamily="18" charset="0"/>
                <a:cs typeface="Times New Roman" panose="02020603050405020304" pitchFamily="18" charset="0"/>
              </a:rPr>
              <a:t>“That's why it's so important to learn healthy ways to cope with the stressors in your life.”</a:t>
            </a:r>
          </a:p>
        </p:txBody>
      </p:sp>
      <p:sp>
        <p:nvSpPr>
          <p:cNvPr id="5" name="Rectangle 4">
            <a:extLst>
              <a:ext uri="{FF2B5EF4-FFF2-40B4-BE49-F238E27FC236}">
                <a16:creationId xmlns:a16="http://schemas.microsoft.com/office/drawing/2014/main" id="{6E37E11C-BE20-4972-AF6D-5EC47C537A48}"/>
              </a:ext>
            </a:extLst>
          </p:cNvPr>
          <p:cNvSpPr/>
          <p:nvPr/>
        </p:nvSpPr>
        <p:spPr>
          <a:xfrm>
            <a:off x="2406704" y="6414619"/>
            <a:ext cx="5979384" cy="461665"/>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https://www.mayoclinic.org/healthy-lifestyle/stress-management/in-depth/stress/art-20046037</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16907"/>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9BA05D-D166-4B92-B63B-F63E372778C5}"/>
              </a:ext>
            </a:extLst>
          </p:cNvPr>
          <p:cNvSpPr/>
          <p:nvPr/>
        </p:nvSpPr>
        <p:spPr>
          <a:xfrm>
            <a:off x="2250691" y="196246"/>
            <a:ext cx="4642618" cy="707886"/>
          </a:xfrm>
          <a:prstGeom prst="rect">
            <a:avLst/>
          </a:prstGeom>
        </p:spPr>
        <p:txBody>
          <a:bodyPr wrap="none">
            <a:spAutoFit/>
          </a:bodyPr>
          <a:lstStyle/>
          <a:p>
            <a:r>
              <a:rPr lang="en-US" sz="4000" dirty="0">
                <a:solidFill>
                  <a:prstClr val="black"/>
                </a:solidFill>
                <a:latin typeface="Times New Roman" panose="02020603050405020304" pitchFamily="18" charset="0"/>
                <a:cs typeface="Times New Roman" panose="02020603050405020304" pitchFamily="18" charset="0"/>
              </a:rPr>
              <a:t>How are “we” doing?</a:t>
            </a:r>
            <a:endParaRPr lang="en-US" sz="4000" dirty="0"/>
          </a:p>
        </p:txBody>
      </p:sp>
      <p:sp>
        <p:nvSpPr>
          <p:cNvPr id="4" name="Rectangle 3">
            <a:extLst>
              <a:ext uri="{FF2B5EF4-FFF2-40B4-BE49-F238E27FC236}">
                <a16:creationId xmlns:a16="http://schemas.microsoft.com/office/drawing/2014/main" id="{675DB33A-A102-4D8C-896F-DE1F152948EB}"/>
              </a:ext>
            </a:extLst>
          </p:cNvPr>
          <p:cNvSpPr/>
          <p:nvPr/>
        </p:nvSpPr>
        <p:spPr>
          <a:xfrm>
            <a:off x="533178" y="5955625"/>
            <a:ext cx="8077643" cy="707886"/>
          </a:xfrm>
          <a:prstGeom prst="rect">
            <a:avLst/>
          </a:prstGeom>
        </p:spPr>
        <p:txBody>
          <a:bodyPr wrap="square">
            <a:spAutoFit/>
          </a:bodyPr>
          <a:lstStyle/>
          <a:p>
            <a:r>
              <a:rPr lang="en-US" sz="4000" dirty="0">
                <a:solidFill>
                  <a:prstClr val="black"/>
                </a:solidFill>
                <a:latin typeface="Times New Roman" panose="02020603050405020304" pitchFamily="18" charset="0"/>
                <a:cs typeface="Times New Roman" panose="02020603050405020304" pitchFamily="18" charset="0"/>
              </a:rPr>
              <a:t>More importantly, how are you doing?</a:t>
            </a:r>
            <a:endParaRPr lang="en-US" sz="4000" dirty="0"/>
          </a:p>
        </p:txBody>
      </p:sp>
      <p:pic>
        <p:nvPicPr>
          <p:cNvPr id="5" name="Picture 4" descr="http://www.leclairimages.com/new%20web%20images%20links/question_mark_serious_thinker_500_clr_5562.gif">
            <a:extLst>
              <a:ext uri="{FF2B5EF4-FFF2-40B4-BE49-F238E27FC236}">
                <a16:creationId xmlns:a16="http://schemas.microsoft.com/office/drawing/2014/main" id="{2004DEEE-26B4-4D60-A93D-857D1564143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79281" y="1152983"/>
            <a:ext cx="4676140" cy="502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3936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17BF1F-6DE5-4496-A2D5-082B0EE34A02}"/>
              </a:ext>
            </a:extLst>
          </p:cNvPr>
          <p:cNvSpPr/>
          <p:nvPr/>
        </p:nvSpPr>
        <p:spPr>
          <a:xfrm>
            <a:off x="1105231" y="6371185"/>
            <a:ext cx="6933537" cy="369332"/>
          </a:xfrm>
          <a:prstGeom prst="rect">
            <a:avLst/>
          </a:prstGeom>
        </p:spPr>
        <p:txBody>
          <a:bodyPr wrap="square">
            <a:spAutoFit/>
          </a:bodyPr>
          <a:lstStyle/>
          <a:p>
            <a:r>
              <a:rPr lang="en-US" dirty="0">
                <a:solidFill>
                  <a:srgbClr val="002060"/>
                </a:solidFill>
              </a:rPr>
              <a:t>THE REPORT OF THE NATIONAL TASK FORCE ON LAWYER WELL-BEING</a:t>
            </a:r>
          </a:p>
        </p:txBody>
      </p:sp>
      <p:pic>
        <p:nvPicPr>
          <p:cNvPr id="7" name="Content Placeholder 3">
            <a:extLst>
              <a:ext uri="{FF2B5EF4-FFF2-40B4-BE49-F238E27FC236}">
                <a16:creationId xmlns:a16="http://schemas.microsoft.com/office/drawing/2014/main" id="{787770B8-13B1-41CB-98D0-139983E6FA73}"/>
              </a:ext>
            </a:extLst>
          </p:cNvPr>
          <p:cNvPicPr>
            <a:picLocks noChangeAspect="1"/>
          </p:cNvPicPr>
          <p:nvPr/>
        </p:nvPicPr>
        <p:blipFill>
          <a:blip r:embed="rId2"/>
          <a:stretch>
            <a:fillRect/>
          </a:stretch>
        </p:blipFill>
        <p:spPr>
          <a:xfrm>
            <a:off x="360728" y="348813"/>
            <a:ext cx="8447712" cy="5867429"/>
          </a:xfrm>
          <a:prstGeom prst="rect">
            <a:avLst/>
          </a:prstGeom>
          <a:ln>
            <a:solidFill>
              <a:schemeClr val="tx1"/>
            </a:solidFill>
          </a:ln>
        </p:spPr>
      </p:pic>
    </p:spTree>
    <p:extLst>
      <p:ext uri="{BB962C8B-B14F-4D97-AF65-F5344CB8AC3E}">
        <p14:creationId xmlns:p14="http://schemas.microsoft.com/office/powerpoint/2010/main" val="263726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on burgundy">
            <a:extLst>
              <a:ext uri="{FF2B5EF4-FFF2-40B4-BE49-F238E27FC236}">
                <a16:creationId xmlns:a16="http://schemas.microsoft.com/office/drawing/2014/main" id="{1B25F740-7FC1-4325-9881-DC7586FE2E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9550"/>
            <a:ext cx="4143375" cy="31201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captain obvious">
            <a:extLst>
              <a:ext uri="{FF2B5EF4-FFF2-40B4-BE49-F238E27FC236}">
                <a16:creationId xmlns:a16="http://schemas.microsoft.com/office/drawing/2014/main" id="{D64D99FA-FE02-4144-887A-8185A36A52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7" r="22045"/>
          <a:stretch/>
        </p:blipFill>
        <p:spPr bwMode="auto">
          <a:xfrm>
            <a:off x="377505" y="3528270"/>
            <a:ext cx="4143374" cy="3143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EE6B53E-B30D-4722-ABDF-91293DBAC61E}"/>
              </a:ext>
            </a:extLst>
          </p:cNvPr>
          <p:cNvSpPr/>
          <p:nvPr/>
        </p:nvSpPr>
        <p:spPr>
          <a:xfrm>
            <a:off x="4953000" y="2828835"/>
            <a:ext cx="3962400" cy="1200329"/>
          </a:xfrm>
          <a:prstGeom prst="rect">
            <a:avLst/>
          </a:prstGeom>
        </p:spPr>
        <p:txBody>
          <a:bodyPr wrap="square">
            <a:spAutoFit/>
          </a:bodyPr>
          <a:lstStyle/>
          <a:p>
            <a:r>
              <a:rPr lang="en-US" sz="3600" dirty="0">
                <a:solidFill>
                  <a:prstClr val="black"/>
                </a:solidFill>
                <a:latin typeface="Times New Roman" panose="02020603050405020304" pitchFamily="18" charset="0"/>
                <a:cs typeface="Times New Roman" panose="02020603050405020304" pitchFamily="18" charset="0"/>
              </a:rPr>
              <a:t>The Practice of Law is NOT Stress Free</a:t>
            </a:r>
            <a:endParaRPr lang="en-US" dirty="0"/>
          </a:p>
        </p:txBody>
      </p:sp>
    </p:spTree>
    <p:extLst>
      <p:ext uri="{BB962C8B-B14F-4D97-AF65-F5344CB8AC3E}">
        <p14:creationId xmlns:p14="http://schemas.microsoft.com/office/powerpoint/2010/main" val="38681932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122" y="151019"/>
            <a:ext cx="8291843" cy="2246769"/>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20.6% </a:t>
            </a:r>
            <a:r>
              <a:rPr lang="en-US" sz="2800" dirty="0">
                <a:latin typeface="Times New Roman" panose="02020603050405020304" pitchFamily="18" charset="0"/>
                <a:cs typeface="Times New Roman" panose="02020603050405020304" pitchFamily="18" charset="0"/>
              </a:rPr>
              <a:t>of attorneys responding drink problematically, as compared to </a:t>
            </a:r>
            <a:r>
              <a:rPr lang="en-US" sz="2800" dirty="0">
                <a:solidFill>
                  <a:srgbClr val="FF0000"/>
                </a:solidFill>
                <a:latin typeface="Times New Roman" panose="02020603050405020304" pitchFamily="18" charset="0"/>
                <a:ea typeface="Times New Roman" panose="02020603050405020304" pitchFamily="18" charset="0"/>
              </a:rPr>
              <a:t>11.8%</a:t>
            </a:r>
            <a:r>
              <a:rPr lang="en-US" sz="2800" dirty="0">
                <a:solidFill>
                  <a:srgbClr val="000000"/>
                </a:solidFill>
                <a:latin typeface="Times New Roman" panose="02020603050405020304" pitchFamily="18" charset="0"/>
                <a:ea typeface="Times New Roman" panose="02020603050405020304" pitchFamily="18" charset="0"/>
              </a:rPr>
              <a:t> of a broad, highly educated workforce screened positive on the same measure. For attorneys under age 30 the percentage is even higher; </a:t>
            </a:r>
            <a:r>
              <a:rPr lang="en-US" sz="2800" dirty="0">
                <a:solidFill>
                  <a:srgbClr val="FF0000"/>
                </a:solidFill>
                <a:latin typeface="Times New Roman" panose="02020603050405020304" pitchFamily="18" charset="0"/>
                <a:ea typeface="Times New Roman" panose="02020603050405020304" pitchFamily="18" charset="0"/>
              </a:rPr>
              <a:t>28.9%.</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Image result for drinking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21" y="2425881"/>
            <a:ext cx="3633913" cy="21403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Image result for drinking prob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967" y="2425881"/>
            <a:ext cx="3633912" cy="21403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ACFE06A-C795-4A22-9DB5-211CFF3F7CAD}"/>
              </a:ext>
            </a:extLst>
          </p:cNvPr>
          <p:cNvSpPr/>
          <p:nvPr/>
        </p:nvSpPr>
        <p:spPr>
          <a:xfrm>
            <a:off x="230588" y="4795768"/>
            <a:ext cx="8682824" cy="1384995"/>
          </a:xfrm>
          <a:prstGeom prst="rect">
            <a:avLst/>
          </a:prstGeom>
        </p:spPr>
        <p:txBody>
          <a:bodyPr wrap="square">
            <a:spAutoFit/>
          </a:bodyPr>
          <a:lstStyle/>
          <a:p>
            <a:pPr marL="457200" indent="-457200">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Illicit substance use and the misuse of prescription medications are also a concern.</a:t>
            </a:r>
          </a:p>
          <a:p>
            <a:pPr marL="457200" indent="-457200">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Co-occurring Disorders  </a:t>
            </a:r>
          </a:p>
        </p:txBody>
      </p:sp>
      <p:sp>
        <p:nvSpPr>
          <p:cNvPr id="8" name="Rectangle 7">
            <a:extLst>
              <a:ext uri="{FF2B5EF4-FFF2-40B4-BE49-F238E27FC236}">
                <a16:creationId xmlns:a16="http://schemas.microsoft.com/office/drawing/2014/main" id="{BFDCBEAB-0761-4631-BE6F-EE07E3D8A8B8}"/>
              </a:ext>
            </a:extLst>
          </p:cNvPr>
          <p:cNvSpPr/>
          <p:nvPr/>
        </p:nvSpPr>
        <p:spPr>
          <a:xfrm>
            <a:off x="365760" y="6276092"/>
            <a:ext cx="8412480" cy="276999"/>
          </a:xfrm>
          <a:prstGeom prst="rect">
            <a:avLst/>
          </a:prstGeom>
        </p:spPr>
        <p:txBody>
          <a:bodyPr wrap="square">
            <a:spAutoFit/>
          </a:bodyPr>
          <a:lstStyle/>
          <a:p>
            <a:pPr lvl="0"/>
            <a:r>
              <a:rPr lang="en-US" sz="1200" dirty="0">
                <a:solidFill>
                  <a:prstClr val="black"/>
                </a:solidFill>
                <a:latin typeface="Times New Roman" panose="02020603050405020304" pitchFamily="18" charset="0"/>
                <a:cs typeface="Times New Roman" panose="02020603050405020304" pitchFamily="18" charset="0"/>
                <a:hlinkClick r:id="rId4"/>
              </a:rPr>
              <a:t>http://www.hazeldenbettyford.org/about-us/news-media/press-release/2016-aba-hazelden-release-first-study-attorney-substance-use</a:t>
            </a:r>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682263"/>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559" y="5405902"/>
            <a:ext cx="8750881" cy="1323439"/>
          </a:xfrm>
          <a:prstGeom prst="rect">
            <a:avLst/>
          </a:prstGeom>
        </p:spPr>
        <p:txBody>
          <a:bodyPr wrap="square">
            <a:spAutoFit/>
          </a:bodyPr>
          <a:lstStyle/>
          <a:p>
            <a:r>
              <a:rPr lang="en-US" sz="2800" b="1" dirty="0">
                <a:solidFill>
                  <a:srgbClr val="FF0000"/>
                </a:solidFill>
                <a:latin typeface="Times New Roman" panose="02020603050405020304" pitchFamily="18" charset="0"/>
                <a:ea typeface="Times New Roman" panose="02020603050405020304" pitchFamily="18" charset="0"/>
              </a:rPr>
              <a:t>28%, 19%, and 23% </a:t>
            </a:r>
            <a:r>
              <a:rPr lang="en-US" sz="2800" dirty="0">
                <a:latin typeface="Times New Roman" panose="02020603050405020304" pitchFamily="18" charset="0"/>
                <a:cs typeface="Times New Roman" panose="02020603050405020304" pitchFamily="18" charset="0"/>
              </a:rPr>
              <a:t>of attorneys reported </a:t>
            </a:r>
            <a:r>
              <a:rPr lang="en-US" sz="2800" dirty="0">
                <a:solidFill>
                  <a:srgbClr val="000000"/>
                </a:solidFill>
                <a:latin typeface="Times New Roman" panose="02020603050405020304" pitchFamily="18" charset="0"/>
                <a:ea typeface="Times New Roman" panose="02020603050405020304" pitchFamily="18" charset="0"/>
              </a:rPr>
              <a:t>experiencing symptoms of </a:t>
            </a:r>
            <a:r>
              <a:rPr lang="en-US" sz="2800" b="1" dirty="0">
                <a:solidFill>
                  <a:srgbClr val="FF0000"/>
                </a:solidFill>
                <a:latin typeface="Times New Roman" panose="02020603050405020304" pitchFamily="18" charset="0"/>
                <a:ea typeface="Times New Roman" panose="02020603050405020304" pitchFamily="18" charset="0"/>
              </a:rPr>
              <a:t>depression, anxiety, and stress</a:t>
            </a:r>
            <a:r>
              <a:rPr lang="en-US" sz="2800" dirty="0">
                <a:latin typeface="Times New Roman" panose="02020603050405020304" pitchFamily="18" charset="0"/>
                <a:ea typeface="Times New Roman" panose="02020603050405020304" pitchFamily="18" charset="0"/>
              </a:rPr>
              <a: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respectively.</a:t>
            </a:r>
          </a:p>
          <a:p>
            <a:r>
              <a:rPr lang="en-US" sz="2400" dirty="0">
                <a:solidFill>
                  <a:srgbClr val="000000"/>
                </a:solidFill>
                <a:latin typeface="Times New Roman" panose="02020603050405020304" pitchFamily="18" charset="0"/>
                <a:ea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hlinkClick r:id="rId2"/>
              </a:rPr>
              <a:t>http://www.hazeldenbettyford.org/about-us/news-media/press-release/2016-aba-hazelden-release-first-study-attorney-substance-use</a:t>
            </a:r>
            <a:endParaRPr lang="en-US" sz="2400" dirty="0">
              <a:solidFill>
                <a:srgbClr val="000000"/>
              </a:solidFill>
              <a:latin typeface="Times New Roman" panose="02020603050405020304" pitchFamily="18" charset="0"/>
              <a:ea typeface="Times New Roman" panose="02020603050405020304" pitchFamily="18" charset="0"/>
            </a:endParaRPr>
          </a:p>
        </p:txBody>
      </p:sp>
      <p:pic>
        <p:nvPicPr>
          <p:cNvPr id="1026" name="Picture 2" descr="Image result for lawyers and depression stat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80" y="514802"/>
            <a:ext cx="4700506" cy="24509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496" y="2642951"/>
            <a:ext cx="4250857" cy="22165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Image result for the unhappy lawy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23382"/>
            <a:ext cx="1670805" cy="24918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Image result for lawyer's guide to heal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647" y="2466503"/>
            <a:ext cx="1730107" cy="25694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65980"/>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983" y="0"/>
            <a:ext cx="6386034" cy="971803"/>
          </a:xfrm>
        </p:spPr>
        <p:txBody>
          <a:bodyPr>
            <a:normAutofit fontScale="90000"/>
          </a:bodyPr>
          <a:lstStyle/>
          <a:p>
            <a:r>
              <a:rPr lang="en-US" dirty="0">
                <a:latin typeface="Times New Roman" panose="02020603050405020304" pitchFamily="18" charset="0"/>
                <a:cs typeface="Times New Roman" panose="02020603050405020304" pitchFamily="18" charset="0"/>
              </a:rPr>
              <a:t>What is lawyer “well-being”?</a:t>
            </a:r>
          </a:p>
        </p:txBody>
      </p:sp>
      <p:pic>
        <p:nvPicPr>
          <p:cNvPr id="4" name="Content Placeholder 3"/>
          <p:cNvPicPr>
            <a:picLocks noGrp="1" noChangeAspect="1"/>
          </p:cNvPicPr>
          <p:nvPr>
            <p:ph idx="1"/>
          </p:nvPr>
        </p:nvPicPr>
        <p:blipFill>
          <a:blip r:embed="rId2"/>
          <a:stretch>
            <a:fillRect/>
          </a:stretch>
        </p:blipFill>
        <p:spPr>
          <a:xfrm>
            <a:off x="535347" y="818984"/>
            <a:ext cx="8073306" cy="5519206"/>
          </a:xfrm>
          <a:prstGeom prst="rect">
            <a:avLst/>
          </a:prstGeom>
          <a:ln>
            <a:solidFill>
              <a:schemeClr val="tx1"/>
            </a:solidFill>
          </a:ln>
        </p:spPr>
      </p:pic>
      <p:sp>
        <p:nvSpPr>
          <p:cNvPr id="5" name="Rectangle 4">
            <a:extLst>
              <a:ext uri="{FF2B5EF4-FFF2-40B4-BE49-F238E27FC236}">
                <a16:creationId xmlns:a16="http://schemas.microsoft.com/office/drawing/2014/main" id="{C4D220F5-57D8-40A4-BA8C-62362B039210}"/>
              </a:ext>
            </a:extLst>
          </p:cNvPr>
          <p:cNvSpPr/>
          <p:nvPr/>
        </p:nvSpPr>
        <p:spPr>
          <a:xfrm>
            <a:off x="1105231" y="6371185"/>
            <a:ext cx="6933537" cy="369332"/>
          </a:xfrm>
          <a:prstGeom prst="rect">
            <a:avLst/>
          </a:prstGeom>
        </p:spPr>
        <p:txBody>
          <a:bodyPr wrap="square">
            <a:spAutoFit/>
          </a:bodyPr>
          <a:lstStyle/>
          <a:p>
            <a:r>
              <a:rPr lang="en-US" dirty="0">
                <a:solidFill>
                  <a:srgbClr val="002060"/>
                </a:solidFill>
              </a:rPr>
              <a:t>THE REPORT OF THE NATIONAL TASK FORCE ON LAWYER WELL-BEING</a:t>
            </a:r>
          </a:p>
        </p:txBody>
      </p:sp>
    </p:spTree>
    <p:extLst>
      <p:ext uri="{BB962C8B-B14F-4D97-AF65-F5344CB8AC3E}">
        <p14:creationId xmlns:p14="http://schemas.microsoft.com/office/powerpoint/2010/main" val="305626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540" y="5152329"/>
            <a:ext cx="1804987" cy="1509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73" y="5105403"/>
            <a:ext cx="2419436" cy="1509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274062"/>
            <a:ext cx="2286000" cy="16535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Title 1"/>
          <p:cNvSpPr>
            <a:spLocks noGrp="1"/>
          </p:cNvSpPr>
          <p:nvPr>
            <p:ph type="title"/>
          </p:nvPr>
        </p:nvSpPr>
        <p:spPr>
          <a:xfrm>
            <a:off x="452672" y="0"/>
            <a:ext cx="8229600" cy="1143000"/>
          </a:xfrm>
        </p:spPr>
        <p:txBody>
          <a:bodyPr>
            <a:normAutofit/>
          </a:bodyPr>
          <a:lstStyle/>
          <a:p>
            <a:r>
              <a:rPr lang="en-US" sz="5400" u="sng" dirty="0">
                <a:solidFill>
                  <a:srgbClr val="FF0000"/>
                </a:solidFill>
                <a:latin typeface="Times New Roman" pitchFamily="18" charset="0"/>
                <a:cs typeface="Times New Roman" pitchFamily="18" charset="0"/>
              </a:rPr>
              <a:t>If/When you need help:</a:t>
            </a:r>
          </a:p>
        </p:txBody>
      </p:sp>
      <p:sp>
        <p:nvSpPr>
          <p:cNvPr id="21507" name="Content Placeholder 2"/>
          <p:cNvSpPr>
            <a:spLocks noGrp="1"/>
          </p:cNvSpPr>
          <p:nvPr>
            <p:ph idx="1"/>
          </p:nvPr>
        </p:nvSpPr>
        <p:spPr>
          <a:xfrm>
            <a:off x="490539" y="1524002"/>
            <a:ext cx="8229600" cy="4525963"/>
          </a:xfrm>
        </p:spPr>
        <p:txBody>
          <a:bodyPr/>
          <a:lstStyle/>
          <a:p>
            <a:pPr marL="0" indent="0">
              <a:buNone/>
            </a:pPr>
            <a:endParaRPr lang="en-US"/>
          </a:p>
          <a:p>
            <a:pPr marL="0" indent="0">
              <a:buNone/>
            </a:pPr>
            <a:endParaRPr lang="en-US"/>
          </a:p>
        </p:txBody>
      </p:sp>
      <p:pic>
        <p:nvPicPr>
          <p:cNvPr id="215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2" y="1814514"/>
            <a:ext cx="3078163" cy="2047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8742" y="2583970"/>
            <a:ext cx="3067051" cy="30670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739" y="3319463"/>
            <a:ext cx="2654300" cy="1257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04022"/>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453" y="500261"/>
            <a:ext cx="8796509" cy="1200463"/>
          </a:xfrm>
        </p:spPr>
        <p:txBody>
          <a:bodyPr>
            <a:normAutofit/>
          </a:bodyPr>
          <a:lstStyle/>
          <a:p>
            <a:r>
              <a:rPr lang="en-US" sz="3200" b="1" dirty="0">
                <a:latin typeface="Times New Roman" panose="02020603050405020304" pitchFamily="18" charset="0"/>
                <a:cs typeface="Times New Roman" panose="02020603050405020304" pitchFamily="18" charset="0"/>
              </a:rPr>
              <a:t>Colorado Lawyer Assistance Program (COLAP)</a:t>
            </a:r>
          </a:p>
        </p:txBody>
      </p:sp>
      <p:sp>
        <p:nvSpPr>
          <p:cNvPr id="4" name="Content Placeholder 3"/>
          <p:cNvSpPr>
            <a:spLocks noGrp="1"/>
          </p:cNvSpPr>
          <p:nvPr>
            <p:ph idx="1"/>
          </p:nvPr>
        </p:nvSpPr>
        <p:spPr>
          <a:xfrm>
            <a:off x="76200" y="1593276"/>
            <a:ext cx="8991599" cy="4572000"/>
          </a:xfrm>
        </p:spPr>
        <p:txBody>
          <a:bodyPr>
            <a:normAutofit fontScale="25000" lnSpcReduction="20000"/>
          </a:bodyPr>
          <a:lstStyle/>
          <a:p>
            <a:pPr marL="439029" lvl="1" indent="0">
              <a:buNone/>
            </a:pPr>
            <a:r>
              <a:rPr lang="en-US" sz="2401" dirty="0"/>
              <a:t> </a:t>
            </a:r>
            <a:endParaRPr lang="en-US" sz="10503" b="1" i="1" dirty="0"/>
          </a:p>
          <a:p>
            <a:pPr marL="377291" lvl="1" indent="0">
              <a:lnSpc>
                <a:spcPct val="120000"/>
              </a:lnSpc>
              <a:buNone/>
            </a:pPr>
            <a:r>
              <a:rPr lang="en-US" sz="11200" dirty="0">
                <a:latin typeface="Times New Roman" panose="02020603050405020304" pitchFamily="18" charset="0"/>
                <a:cs typeface="Times New Roman" panose="02020603050405020304" pitchFamily="18" charset="0"/>
              </a:rPr>
              <a:t>What: 	</a:t>
            </a:r>
            <a:r>
              <a:rPr lang="en-US" sz="11200" b="1" i="1" dirty="0">
                <a:latin typeface="Times New Roman" panose="02020603050405020304" pitchFamily="18" charset="0"/>
                <a:cs typeface="Times New Roman" panose="02020603050405020304" pitchFamily="18" charset="0"/>
              </a:rPr>
              <a:t>Confidential, Independent program </a:t>
            </a:r>
          </a:p>
          <a:p>
            <a:pPr marL="377291" lvl="1" indent="0">
              <a:lnSpc>
                <a:spcPct val="120000"/>
              </a:lnSpc>
              <a:buNone/>
            </a:pPr>
            <a:r>
              <a:rPr lang="en-US" sz="11200" dirty="0">
                <a:latin typeface="Times New Roman" panose="02020603050405020304" pitchFamily="18" charset="0"/>
                <a:cs typeface="Times New Roman" panose="02020603050405020304" pitchFamily="18" charset="0"/>
              </a:rPr>
              <a:t>            	Created by CO Supreme Court Rule 254</a:t>
            </a:r>
          </a:p>
          <a:p>
            <a:pPr marL="377291" lvl="1" indent="0">
              <a:lnSpc>
                <a:spcPct val="120000"/>
              </a:lnSpc>
              <a:buNone/>
            </a:pPr>
            <a:r>
              <a:rPr lang="en-US" sz="11200" dirty="0">
                <a:latin typeface="Times New Roman" panose="02020603050405020304" pitchFamily="18" charset="0"/>
                <a:cs typeface="Times New Roman" panose="02020603050405020304" pitchFamily="18" charset="0"/>
              </a:rPr>
              <a:t>Where:	Location:  I-25 &amp; Speer, West Side</a:t>
            </a:r>
          </a:p>
          <a:p>
            <a:pPr marL="377291" lvl="1" indent="0">
              <a:lnSpc>
                <a:spcPct val="120000"/>
              </a:lnSpc>
              <a:buNone/>
            </a:pPr>
            <a:r>
              <a:rPr lang="en-US" sz="11200" dirty="0">
                <a:latin typeface="Times New Roman" panose="02020603050405020304" pitchFamily="18" charset="0"/>
                <a:cs typeface="Times New Roman" panose="02020603050405020304" pitchFamily="18" charset="0"/>
              </a:rPr>
              <a:t>When: 	By appointment </a:t>
            </a:r>
          </a:p>
          <a:p>
            <a:pPr marL="788881" lvl="3" indent="0">
              <a:lnSpc>
                <a:spcPct val="120000"/>
              </a:lnSpc>
              <a:buNone/>
            </a:pPr>
            <a:r>
              <a:rPr lang="en-US" sz="11200" dirty="0">
                <a:latin typeface="Times New Roman" panose="02020603050405020304" pitchFamily="18" charset="0"/>
                <a:cs typeface="Times New Roman" panose="02020603050405020304" pitchFamily="18" charset="0"/>
              </a:rPr>
              <a:t>		Call or email anytime</a:t>
            </a:r>
          </a:p>
          <a:p>
            <a:pPr marL="274320" lvl="3" indent="0">
              <a:lnSpc>
                <a:spcPct val="120000"/>
              </a:lnSpc>
              <a:buNone/>
            </a:pPr>
            <a:r>
              <a:rPr lang="en-US" sz="11200" dirty="0">
                <a:latin typeface="Times New Roman" panose="02020603050405020304" pitchFamily="18" charset="0"/>
                <a:cs typeface="Times New Roman" panose="02020603050405020304" pitchFamily="18" charset="0"/>
              </a:rPr>
              <a:t>  How:	Assistance with personal and professional 			issues, referrals to therapy/treatment, 				presentations, articles, volunteers</a:t>
            </a:r>
          </a:p>
        </p:txBody>
      </p:sp>
    </p:spTree>
    <p:extLst>
      <p:ext uri="{BB962C8B-B14F-4D97-AF65-F5344CB8AC3E}">
        <p14:creationId xmlns:p14="http://schemas.microsoft.com/office/powerpoint/2010/main" val="3690300756"/>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4000" dirty="0">
                <a:latin typeface="Times New Roman" panose="02020603050405020304" pitchFamily="18" charset="0"/>
                <a:cs typeface="Times New Roman" panose="02020603050405020304" pitchFamily="18" charset="0"/>
              </a:rPr>
              <a:t>Why Contact COLAP?</a:t>
            </a:r>
          </a:p>
        </p:txBody>
      </p:sp>
      <p:sp>
        <p:nvSpPr>
          <p:cNvPr id="3" name="Content Placeholder 2"/>
          <p:cNvSpPr>
            <a:spLocks noGrp="1"/>
          </p:cNvSpPr>
          <p:nvPr>
            <p:ph idx="1"/>
          </p:nvPr>
        </p:nvSpPr>
        <p:spPr>
          <a:xfrm>
            <a:off x="457200" y="1249532"/>
            <a:ext cx="8686800" cy="5410200"/>
          </a:xfrm>
        </p:spPr>
        <p:txBody>
          <a:bodyPr>
            <a:noAutofit/>
          </a:bodyPr>
          <a:lstStyle/>
          <a:p>
            <a:pPr marL="594345" indent="-457189"/>
            <a:r>
              <a:rPr lang="en-US" sz="2800" dirty="0">
                <a:latin typeface="Times New Roman" panose="02020603050405020304" pitchFamily="18" charset="0"/>
                <a:cs typeface="Times New Roman" panose="02020603050405020304" pitchFamily="18" charset="0"/>
              </a:rPr>
              <a:t>Presentations</a:t>
            </a:r>
          </a:p>
          <a:p>
            <a:pPr marL="594345" indent="-457189"/>
            <a:r>
              <a:rPr lang="en-US" sz="2800" dirty="0">
                <a:latin typeface="Times New Roman" panose="02020603050405020304" pitchFamily="18" charset="0"/>
                <a:cs typeface="Times New Roman" panose="02020603050405020304" pitchFamily="18" charset="0"/>
              </a:rPr>
              <a:t>Stress management issues</a:t>
            </a:r>
          </a:p>
          <a:p>
            <a:pPr marL="594345" indent="-457189"/>
            <a:r>
              <a:rPr lang="en-US" sz="2800" dirty="0">
                <a:latin typeface="Times New Roman" panose="02020603050405020304" pitchFamily="18" charset="0"/>
                <a:cs typeface="Times New Roman" panose="02020603050405020304" pitchFamily="18" charset="0"/>
              </a:rPr>
              <a:t>Relationship issues  - family, co-workers, difficult clients, etc.</a:t>
            </a:r>
          </a:p>
          <a:p>
            <a:pPr marL="594345" indent="-457189"/>
            <a:r>
              <a:rPr lang="en-US" sz="2800" dirty="0">
                <a:latin typeface="Times New Roman" panose="02020603050405020304" pitchFamily="18" charset="0"/>
                <a:cs typeface="Times New Roman" panose="02020603050405020304" pitchFamily="18" charset="0"/>
              </a:rPr>
              <a:t>Concern for a colleague</a:t>
            </a:r>
          </a:p>
          <a:p>
            <a:pPr marL="594345" indent="-457189"/>
            <a:r>
              <a:rPr lang="en-US" sz="2800" dirty="0">
                <a:latin typeface="Times New Roman" panose="02020603050405020304" pitchFamily="18" charset="0"/>
                <a:cs typeface="Times New Roman" panose="02020603050405020304" pitchFamily="18" charset="0"/>
              </a:rPr>
              <a:t>Grief issues</a:t>
            </a:r>
          </a:p>
          <a:p>
            <a:pPr marL="594345" indent="-457189"/>
            <a:r>
              <a:rPr lang="en-US" sz="2800" dirty="0">
                <a:latin typeface="Times New Roman" panose="02020603050405020304" pitchFamily="18" charset="0"/>
                <a:cs typeface="Times New Roman" panose="02020603050405020304" pitchFamily="18" charset="0"/>
              </a:rPr>
              <a:t>Referrals for therapy/treatment</a:t>
            </a:r>
          </a:p>
          <a:p>
            <a:pPr marL="594345" indent="-457189"/>
            <a:r>
              <a:rPr lang="en-US" sz="2800" dirty="0">
                <a:latin typeface="Times New Roman" panose="02020603050405020304" pitchFamily="18" charset="0"/>
                <a:cs typeface="Times New Roman" panose="02020603050405020304" pitchFamily="18" charset="0"/>
              </a:rPr>
              <a:t>Mental health or substance use issues</a:t>
            </a:r>
          </a:p>
          <a:p>
            <a:pPr marL="594345" indent="-457189"/>
            <a:r>
              <a:rPr lang="en-US" sz="2800" dirty="0">
                <a:latin typeface="Times New Roman" panose="02020603050405020304" pitchFamily="18" charset="0"/>
                <a:cs typeface="Times New Roman" panose="02020603050405020304" pitchFamily="18" charset="0"/>
              </a:rPr>
              <a:t>Transitions - job/career change, retirement</a:t>
            </a:r>
          </a:p>
          <a:p>
            <a:pPr marL="594345" indent="-457189"/>
            <a:r>
              <a:rPr lang="en-US" sz="2800" dirty="0">
                <a:latin typeface="Times New Roman" panose="02020603050405020304" pitchFamily="18" charset="0"/>
                <a:cs typeface="Times New Roman" panose="02020603050405020304" pitchFamily="18" charset="0"/>
              </a:rPr>
              <a:t>“Just need to talk”</a:t>
            </a:r>
          </a:p>
          <a:p>
            <a:pPr marL="960096" lvl="1" indent="-457189"/>
            <a:endParaRPr lang="en-US" sz="2200" dirty="0"/>
          </a:p>
        </p:txBody>
      </p:sp>
    </p:spTree>
    <p:extLst>
      <p:ext uri="{BB962C8B-B14F-4D97-AF65-F5344CB8AC3E}">
        <p14:creationId xmlns:p14="http://schemas.microsoft.com/office/powerpoint/2010/main" val="4142809210"/>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517" y="47981"/>
            <a:ext cx="5873067" cy="769441"/>
          </a:xfrm>
          <a:prstGeom prst="rect">
            <a:avLst/>
          </a:prstGeom>
        </p:spPr>
        <p:txBody>
          <a:bodyPr wrap="square">
            <a:spAutoFit/>
          </a:bodyPr>
          <a:lstStyle/>
          <a:p>
            <a:pPr algn="ctr"/>
            <a:r>
              <a:rPr lang="en-US" sz="4400" dirty="0">
                <a:solidFill>
                  <a:prstClr val="black"/>
                </a:solidFill>
                <a:latin typeface="Times New Roman" pitchFamily="18" charset="0"/>
                <a:cs typeface="Times New Roman" pitchFamily="18" charset="0"/>
              </a:rPr>
              <a:t>COLAP Services Are:</a:t>
            </a:r>
          </a:p>
        </p:txBody>
      </p:sp>
      <p:sp>
        <p:nvSpPr>
          <p:cNvPr id="6" name="Rectangle 5"/>
          <p:cNvSpPr/>
          <p:nvPr/>
        </p:nvSpPr>
        <p:spPr>
          <a:xfrm>
            <a:off x="894551" y="742927"/>
            <a:ext cx="3119967" cy="769441"/>
          </a:xfrm>
          <a:prstGeom prst="rect">
            <a:avLst/>
          </a:prstGeom>
        </p:spPr>
        <p:txBody>
          <a:bodyPr wrap="square">
            <a:spAutoFit/>
          </a:bodyPr>
          <a:lstStyle/>
          <a:p>
            <a:pPr algn="ctr"/>
            <a:r>
              <a:rPr lang="en-US" sz="4400" b="1" i="1" dirty="0">
                <a:solidFill>
                  <a:srgbClr val="FF0000"/>
                </a:solidFill>
                <a:latin typeface="Times New Roman" pitchFamily="18" charset="0"/>
                <a:cs typeface="Times New Roman" pitchFamily="18" charset="0"/>
              </a:rPr>
              <a:t>Confidential</a:t>
            </a:r>
          </a:p>
        </p:txBody>
      </p:sp>
      <p:sp>
        <p:nvSpPr>
          <p:cNvPr id="7" name="Rectangle 6"/>
          <p:cNvSpPr/>
          <p:nvPr/>
        </p:nvSpPr>
        <p:spPr>
          <a:xfrm>
            <a:off x="894549" y="1512368"/>
            <a:ext cx="2476500" cy="769441"/>
          </a:xfrm>
          <a:prstGeom prst="rect">
            <a:avLst/>
          </a:prstGeom>
        </p:spPr>
        <p:txBody>
          <a:bodyPr wrap="square">
            <a:spAutoFit/>
          </a:bodyPr>
          <a:lstStyle/>
          <a:p>
            <a:pPr algn="ctr"/>
            <a:r>
              <a:rPr lang="en-US" sz="4400" b="1" i="1" dirty="0">
                <a:solidFill>
                  <a:srgbClr val="FF0000"/>
                </a:solidFill>
                <a:latin typeface="Times New Roman" pitchFamily="18" charset="0"/>
                <a:cs typeface="Times New Roman" pitchFamily="18" charset="0"/>
              </a:rPr>
              <a:t>Voluntary</a:t>
            </a:r>
          </a:p>
        </p:txBody>
      </p:sp>
      <p:sp>
        <p:nvSpPr>
          <p:cNvPr id="8" name="Rectangle 7"/>
          <p:cNvSpPr/>
          <p:nvPr/>
        </p:nvSpPr>
        <p:spPr>
          <a:xfrm>
            <a:off x="894549" y="2303228"/>
            <a:ext cx="2781300" cy="769441"/>
          </a:xfrm>
          <a:prstGeom prst="rect">
            <a:avLst/>
          </a:prstGeom>
        </p:spPr>
        <p:txBody>
          <a:bodyPr wrap="square">
            <a:spAutoFit/>
          </a:bodyPr>
          <a:lstStyle/>
          <a:p>
            <a:pPr algn="ctr"/>
            <a:r>
              <a:rPr lang="en-US" sz="4400" b="1" i="1" dirty="0">
                <a:solidFill>
                  <a:srgbClr val="FF0000"/>
                </a:solidFill>
                <a:latin typeface="Times New Roman" pitchFamily="18" charset="0"/>
                <a:cs typeface="Times New Roman" pitchFamily="18" charset="0"/>
              </a:rPr>
              <a:t>No Charge</a:t>
            </a:r>
          </a:p>
        </p:txBody>
      </p:sp>
      <p:sp>
        <p:nvSpPr>
          <p:cNvPr id="3" name="Rectangle 2"/>
          <p:cNvSpPr/>
          <p:nvPr/>
        </p:nvSpPr>
        <p:spPr>
          <a:xfrm>
            <a:off x="159443" y="3863526"/>
            <a:ext cx="8146359" cy="1754326"/>
          </a:xfrm>
          <a:prstGeom prst="rect">
            <a:avLst/>
          </a:prstGeom>
        </p:spPr>
        <p:txBody>
          <a:bodyPr wrap="square">
            <a:spAutoFit/>
          </a:bodyPr>
          <a:lstStyle/>
          <a:p>
            <a:r>
              <a:rPr lang="en-US" sz="3600" dirty="0">
                <a:solidFill>
                  <a:prstClr val="black"/>
                </a:solidFill>
                <a:latin typeface="Times New Roman" panose="02020603050405020304" pitchFamily="18" charset="0"/>
                <a:cs typeface="Times New Roman" panose="02020603050405020304" pitchFamily="18" charset="0"/>
              </a:rPr>
              <a:t>COLAP services are available to </a:t>
            </a:r>
            <a:r>
              <a:rPr lang="en-US" sz="3600" b="1" i="1" u="sng" dirty="0">
                <a:solidFill>
                  <a:srgbClr val="FF0000"/>
                </a:solidFill>
                <a:latin typeface="Times New Roman" panose="02020603050405020304" pitchFamily="18" charset="0"/>
                <a:cs typeface="Times New Roman" panose="02020603050405020304" pitchFamily="18" charset="0"/>
              </a:rPr>
              <a:t>ALL</a:t>
            </a:r>
            <a:r>
              <a:rPr lang="en-US" sz="3600" dirty="0">
                <a:solidFill>
                  <a:prstClr val="black"/>
                </a:solidFill>
                <a:latin typeface="Times New Roman" panose="02020603050405020304" pitchFamily="18" charset="0"/>
                <a:cs typeface="Times New Roman" panose="02020603050405020304" pitchFamily="18" charset="0"/>
              </a:rPr>
              <a:t> lawyers, Judges, law students, and bar applicants</a:t>
            </a:r>
          </a:p>
        </p:txBody>
      </p:sp>
      <p:sp>
        <p:nvSpPr>
          <p:cNvPr id="4" name="Rectangle 3"/>
          <p:cNvSpPr/>
          <p:nvPr/>
        </p:nvSpPr>
        <p:spPr>
          <a:xfrm>
            <a:off x="159443" y="5689678"/>
            <a:ext cx="8984559" cy="646331"/>
          </a:xfrm>
          <a:prstGeom prst="rect">
            <a:avLst/>
          </a:prstGeom>
        </p:spPr>
        <p:txBody>
          <a:bodyPr wrap="square">
            <a:spAutoFit/>
          </a:bodyPr>
          <a:lstStyle/>
          <a:p>
            <a:r>
              <a:rPr lang="en-US" sz="3600" dirty="0">
                <a:solidFill>
                  <a:prstClr val="black"/>
                </a:solidFill>
                <a:latin typeface="Times New Roman" panose="02020603050405020304" pitchFamily="18" charset="0"/>
                <a:cs typeface="Times New Roman" panose="02020603050405020304" pitchFamily="18" charset="0"/>
              </a:rPr>
              <a:t>COLAP IS </a:t>
            </a:r>
            <a:r>
              <a:rPr lang="en-US" sz="3600" b="1" i="1" dirty="0">
                <a:solidFill>
                  <a:srgbClr val="FF0000"/>
                </a:solidFill>
                <a:latin typeface="Times New Roman" panose="02020603050405020304" pitchFamily="18" charset="0"/>
                <a:cs typeface="Times New Roman" panose="02020603050405020304" pitchFamily="18" charset="0"/>
              </a:rPr>
              <a:t>NOT ATTORNEY REGULATION</a:t>
            </a:r>
          </a:p>
        </p:txBody>
      </p:sp>
      <p:sp>
        <p:nvSpPr>
          <p:cNvPr id="9" name="Rectangle 8"/>
          <p:cNvSpPr/>
          <p:nvPr/>
        </p:nvSpPr>
        <p:spPr>
          <a:xfrm>
            <a:off x="159443" y="3145376"/>
            <a:ext cx="4467890" cy="646331"/>
          </a:xfrm>
          <a:prstGeom prst="rect">
            <a:avLst/>
          </a:prstGeom>
        </p:spPr>
        <p:txBody>
          <a:bodyPr wrap="none">
            <a:spAutoFit/>
          </a:bodyPr>
          <a:lstStyle/>
          <a:p>
            <a:r>
              <a:rPr lang="en-US" sz="3600" dirty="0">
                <a:solidFill>
                  <a:prstClr val="black"/>
                </a:solidFill>
                <a:latin typeface="Times New Roman" panose="02020603050405020304" pitchFamily="18" charset="0"/>
                <a:cs typeface="Times New Roman" panose="02020603050405020304" pitchFamily="18" charset="0"/>
              </a:rPr>
              <a:t>“</a:t>
            </a:r>
            <a:r>
              <a:rPr lang="en-US" sz="3600" dirty="0" err="1">
                <a:solidFill>
                  <a:prstClr val="black"/>
                </a:solidFill>
                <a:latin typeface="Times New Roman" panose="02020603050405020304" pitchFamily="18" charset="0"/>
                <a:cs typeface="Times New Roman" panose="02020603050405020304" pitchFamily="18" charset="0"/>
              </a:rPr>
              <a:t>Broadbrush</a:t>
            </a:r>
            <a:r>
              <a:rPr lang="en-US" sz="3600" dirty="0">
                <a:solidFill>
                  <a:prstClr val="black"/>
                </a:solidFill>
                <a:latin typeface="Times New Roman" panose="02020603050405020304" pitchFamily="18" charset="0"/>
                <a:cs typeface="Times New Roman" panose="02020603050405020304" pitchFamily="18" charset="0"/>
              </a:rPr>
              <a:t>” services </a:t>
            </a:r>
            <a:endParaRPr lang="en-US" sz="3600" dirty="0">
              <a:solidFill>
                <a:prstClr val="black"/>
              </a:solidFill>
              <a:latin typeface="Calibri"/>
            </a:endParaRPr>
          </a:p>
        </p:txBody>
      </p:sp>
    </p:spTree>
    <p:extLst>
      <p:ext uri="{BB962C8B-B14F-4D97-AF65-F5344CB8AC3E}">
        <p14:creationId xmlns:p14="http://schemas.microsoft.com/office/powerpoint/2010/main" val="3553123862"/>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83857" y="138551"/>
            <a:ext cx="8229600" cy="1143000"/>
          </a:xfrm>
        </p:spPr>
        <p:txBody>
          <a:bodyPr/>
          <a:lstStyle/>
          <a:p>
            <a:pPr eaLnBrk="1" hangingPunct="1"/>
            <a:r>
              <a:rPr lang="en-US" i="1" dirty="0">
                <a:solidFill>
                  <a:srgbClr val="FF0000"/>
                </a:solidFill>
                <a:latin typeface="Times New Roman" pitchFamily="18" charset="0"/>
                <a:cs typeface="Times New Roman" pitchFamily="18" charset="0"/>
              </a:rPr>
              <a:t>For Confidential Assistance:</a:t>
            </a:r>
          </a:p>
        </p:txBody>
      </p:sp>
      <p:sp>
        <p:nvSpPr>
          <p:cNvPr id="5" name="Content Placeholder 2">
            <a:extLst>
              <a:ext uri="{FF2B5EF4-FFF2-40B4-BE49-F238E27FC236}">
                <a16:creationId xmlns:a16="http://schemas.microsoft.com/office/drawing/2014/main" id="{67E2DD77-7B77-47DF-B33E-730B7A0686F4}"/>
              </a:ext>
            </a:extLst>
          </p:cNvPr>
          <p:cNvSpPr txBox="1">
            <a:spLocks/>
          </p:cNvSpPr>
          <p:nvPr/>
        </p:nvSpPr>
        <p:spPr>
          <a:xfrm>
            <a:off x="870687" y="4681771"/>
            <a:ext cx="7402629" cy="1143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
                <a:srgbClr val="0BD0D9"/>
              </a:buClr>
              <a:buNone/>
              <a:defRPr/>
            </a:pPr>
            <a:r>
              <a:rPr lang="en-US" sz="5700" b="1" dirty="0">
                <a:solidFill>
                  <a:sysClr val="windowText" lastClr="000000"/>
                </a:solidFill>
                <a:latin typeface="Times New Roman" panose="02020603050405020304" pitchFamily="18" charset="0"/>
                <a:cs typeface="Times New Roman" panose="02020603050405020304" pitchFamily="18" charset="0"/>
              </a:rPr>
              <a:t>www.coloradolap.org</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tangle 2">
            <a:extLst>
              <a:ext uri="{FF2B5EF4-FFF2-40B4-BE49-F238E27FC236}">
                <a16:creationId xmlns:a16="http://schemas.microsoft.com/office/drawing/2014/main" id="{728477F9-0543-4579-A19F-B07EB7C041B1}"/>
              </a:ext>
            </a:extLst>
          </p:cNvPr>
          <p:cNvSpPr txBox="1">
            <a:spLocks noChangeArrowheads="1"/>
          </p:cNvSpPr>
          <p:nvPr/>
        </p:nvSpPr>
        <p:spPr>
          <a:xfrm>
            <a:off x="457199" y="35412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a:solidFill>
                  <a:srgbClr val="FF0000"/>
                </a:solidFill>
                <a:latin typeface="Times New Roman" pitchFamily="18" charset="0"/>
                <a:cs typeface="Times New Roman" pitchFamily="18" charset="0"/>
              </a:rPr>
              <a:t>For More Information:</a:t>
            </a:r>
          </a:p>
        </p:txBody>
      </p:sp>
      <p:sp>
        <p:nvSpPr>
          <p:cNvPr id="8" name="Content Placeholder 2">
            <a:extLst>
              <a:ext uri="{FF2B5EF4-FFF2-40B4-BE49-F238E27FC236}">
                <a16:creationId xmlns:a16="http://schemas.microsoft.com/office/drawing/2014/main" id="{308334A0-EDCB-48BE-A2E4-EFD891D75089}"/>
              </a:ext>
            </a:extLst>
          </p:cNvPr>
          <p:cNvSpPr txBox="1">
            <a:spLocks/>
          </p:cNvSpPr>
          <p:nvPr/>
        </p:nvSpPr>
        <p:spPr>
          <a:xfrm>
            <a:off x="870687" y="1335204"/>
            <a:ext cx="7402629" cy="1143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
                <a:srgbClr val="0BD0D9"/>
              </a:buClr>
              <a:buNone/>
              <a:defRPr/>
            </a:pPr>
            <a:r>
              <a:rPr lang="en-US" sz="5700" b="1" dirty="0">
                <a:solidFill>
                  <a:sysClr val="windowText" lastClr="000000"/>
                </a:solidFill>
                <a:latin typeface="Times New Roman" panose="02020603050405020304" pitchFamily="18" charset="0"/>
                <a:cs typeface="Times New Roman" panose="02020603050405020304" pitchFamily="18" charset="0"/>
              </a:rPr>
              <a:t>303.986.3345</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DC1ED83-9BC9-4970-9CA6-8BF7C3F9B6EA}"/>
              </a:ext>
            </a:extLst>
          </p:cNvPr>
          <p:cNvSpPr/>
          <p:nvPr/>
        </p:nvSpPr>
        <p:spPr>
          <a:xfrm>
            <a:off x="4056472" y="2585513"/>
            <a:ext cx="686406" cy="769441"/>
          </a:xfrm>
          <a:prstGeom prst="rect">
            <a:avLst/>
          </a:prstGeom>
        </p:spPr>
        <p:txBody>
          <a:bodyPr wrap="none">
            <a:spAutoFit/>
          </a:bodyPr>
          <a:lstStyle/>
          <a:p>
            <a:r>
              <a:rPr lang="en-US" sz="4400" i="1" dirty="0">
                <a:solidFill>
                  <a:srgbClr val="FF0000"/>
                </a:solidFill>
                <a:latin typeface="Times New Roman" pitchFamily="18" charset="0"/>
                <a:cs typeface="Times New Roman" pitchFamily="18" charset="0"/>
              </a:rPr>
              <a:t>or</a:t>
            </a:r>
            <a:endParaRPr lang="en-US" dirty="0">
              <a:solidFill>
                <a:prstClr val="black"/>
              </a:solidFill>
              <a:latin typeface="Calibri"/>
            </a:endParaRPr>
          </a:p>
        </p:txBody>
      </p:sp>
      <p:pic>
        <p:nvPicPr>
          <p:cNvPr id="9" name="Picture 8">
            <a:extLst>
              <a:ext uri="{FF2B5EF4-FFF2-40B4-BE49-F238E27FC236}">
                <a16:creationId xmlns:a16="http://schemas.microsoft.com/office/drawing/2014/main" id="{AD6AB4A8-E848-4795-A4B9-6FF620816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1371600" cy="1773423"/>
          </a:xfrm>
          <a:prstGeom prst="rect">
            <a:avLst/>
          </a:prstGeom>
        </p:spPr>
      </p:pic>
    </p:spTree>
    <p:extLst>
      <p:ext uri="{BB962C8B-B14F-4D97-AF65-F5344CB8AC3E}">
        <p14:creationId xmlns:p14="http://schemas.microsoft.com/office/powerpoint/2010/main" val="1098712171"/>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boreme.com/post_media/2005/kermit-visits-do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42" y="914661"/>
            <a:ext cx="3638125" cy="3263056"/>
          </a:xfrm>
          <a:prstGeom prst="rect">
            <a:avLst/>
          </a:prstGeom>
          <a:noFill/>
          <a:ln w="15875">
            <a:solidFill>
              <a:schemeClr val="tx1"/>
            </a:solidFill>
          </a:ln>
        </p:spPr>
      </p:pic>
      <p:pic>
        <p:nvPicPr>
          <p:cNvPr id="1030" name="Picture 6" descr="http://cdn.playbuzz.com/cdn/d4c8ad7f-ccd2-4c23-b016-80a225c5dbda/06101f51-a0c2-4e85-97b1-29e21a2e73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621" y="3439683"/>
            <a:ext cx="3348092" cy="3065776"/>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coachingforleaders.com/wp-content/uploads/2014/04/hosti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2569" y="1203938"/>
            <a:ext cx="3168242" cy="363651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1AEF3FC-8C7B-49A0-8FD2-1DAFB2D3144C}"/>
              </a:ext>
            </a:extLst>
          </p:cNvPr>
          <p:cNvSpPr/>
          <p:nvPr/>
        </p:nvSpPr>
        <p:spPr>
          <a:xfrm>
            <a:off x="2664266" y="217244"/>
            <a:ext cx="3815468" cy="584775"/>
          </a:xfrm>
          <a:prstGeom prst="rect">
            <a:avLst/>
          </a:prstGeom>
        </p:spPr>
        <p:txBody>
          <a:bodyPr wrap="none">
            <a:spAutoFit/>
          </a:bodyPr>
          <a:lstStyle/>
          <a:p>
            <a:r>
              <a:rPr lang="en-US" sz="3200" dirty="0">
                <a:solidFill>
                  <a:prstClr val="black"/>
                </a:solidFill>
                <a:latin typeface="Times New Roman" panose="02020603050405020304" pitchFamily="18" charset="0"/>
                <a:cs typeface="Times New Roman" panose="02020603050405020304" pitchFamily="18" charset="0"/>
              </a:rPr>
              <a:t>“Bad News” Business</a:t>
            </a:r>
            <a:endParaRPr lang="en-US" dirty="0"/>
          </a:p>
        </p:txBody>
      </p:sp>
    </p:spTree>
    <p:extLst>
      <p:ext uri="{BB962C8B-B14F-4D97-AF65-F5344CB8AC3E}">
        <p14:creationId xmlns:p14="http://schemas.microsoft.com/office/powerpoint/2010/main" val="2751563425"/>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ogogeek.co.uk/wp-content/uploads/2016/01/angry-cli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071790"/>
            <a:ext cx="4843621" cy="269428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841574" y="1143000"/>
            <a:ext cx="1481496" cy="1015663"/>
          </a:xfrm>
          <a:prstGeom prst="rect">
            <a:avLst/>
          </a:prstGeom>
        </p:spPr>
        <p:txBody>
          <a:bodyPr wrap="none">
            <a:spAutoFit/>
          </a:bodyPr>
          <a:lstStyle/>
          <a:p>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Oh yeah, </a:t>
            </a:r>
          </a:p>
          <a:p>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got your </a:t>
            </a:r>
          </a:p>
          <a:p>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bill!!</a:t>
            </a:r>
            <a:endParaRPr lang="en-US" sz="2000" b="1" dirty="0">
              <a:solidFill>
                <a:schemeClr val="bg1"/>
              </a:solidFill>
              <a:effectLst>
                <a:outerShdw blurRad="38100" dist="38100" dir="2700000" algn="tl">
                  <a:srgbClr val="000000">
                    <a:alpha val="43137"/>
                  </a:srgbClr>
                </a:outerShdw>
              </a:effectLst>
            </a:endParaRPr>
          </a:p>
        </p:txBody>
      </p:sp>
      <p:pic>
        <p:nvPicPr>
          <p:cNvPr id="2050" name="Picture 2" descr="https://cdn.meme.am/instances/500x/55230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39" y="3970698"/>
            <a:ext cx="2209800" cy="2658702"/>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0" y="188514"/>
            <a:ext cx="6096000" cy="707886"/>
          </a:xfrm>
          <a:prstGeom prst="rect">
            <a:avLst/>
          </a:prstGeom>
        </p:spPr>
        <p:txBody>
          <a:bodyPr wrap="square">
            <a:spAutoFit/>
          </a:bodyPr>
          <a:lstStyle/>
          <a:p>
            <a:pPr algn="ctr"/>
            <a:r>
              <a:rPr lang="en-US" sz="4000" dirty="0">
                <a:latin typeface="Times New Roman" panose="02020603050405020304" pitchFamily="18" charset="0"/>
                <a:cs typeface="Times New Roman" panose="02020603050405020304" pitchFamily="18" charset="0"/>
              </a:rPr>
              <a:t>Reactions </a:t>
            </a:r>
            <a:r>
              <a:rPr lang="en-US" sz="4000" dirty="0">
                <a:latin typeface="Engravers MT" panose="020907070805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Clients</a:t>
            </a:r>
          </a:p>
        </p:txBody>
      </p:sp>
      <p:pic>
        <p:nvPicPr>
          <p:cNvPr id="2" name="Picture 2" descr="http://m5.paperblog.com/i/86/861182/veruca-salt-and-mris-L-L_AYh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061342"/>
            <a:ext cx="2438400" cy="2694286"/>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consultingcurator.com/wp-content/uploads/2013/12/425px_Angry-Bo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1875" y="3970699"/>
            <a:ext cx="2500895" cy="2658701"/>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4" name="Picture 4" descr="https://comicbookclog.files.wordpress.com/2015/10/hulk-transformation-avengers-movi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970699"/>
            <a:ext cx="3373214" cy="26587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78382" y="5733985"/>
            <a:ext cx="1987236" cy="923330"/>
          </a:xfrm>
          <a:prstGeom prst="rect">
            <a:avLst/>
          </a:prstGeom>
        </p:spPr>
        <p:txBody>
          <a:bodyPr wrap="square">
            <a:spAutoFit/>
          </a:bodyPr>
          <a:lstStyle/>
          <a:p>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149129"/>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0.gstatic.com/images?q=tbn:ANd9GcSZxgCG_PTTLsVymsUkzxGg5I8zVJ-Gh6aHpTanhTtm86eLaXf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270" y="1447800"/>
            <a:ext cx="3300129" cy="2310090"/>
          </a:xfrm>
          <a:prstGeom prst="rect">
            <a:avLst/>
          </a:prstGeom>
          <a:noFill/>
          <a:ln w="15875">
            <a:solidFill>
              <a:schemeClr val="tx1"/>
            </a:solidFill>
          </a:ln>
        </p:spPr>
      </p:pic>
      <p:pic>
        <p:nvPicPr>
          <p:cNvPr id="1028" name="Picture 4" descr="http://steveroesler.typepad.com/.a/6a00d8341c500653ef01157133743f970c-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224" y="4385490"/>
            <a:ext cx="1749055" cy="2172688"/>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http://awomanalive.com/wp-content/uploads/2014/11/Cartoon_Compassion-300x1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90890"/>
            <a:ext cx="4531486" cy="310011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3459424" y="4370912"/>
            <a:ext cx="2225152" cy="2153105"/>
          </a:xfrm>
          <a:prstGeom prst="rect">
            <a:avLst/>
          </a:prstGeom>
          <a:ln w="15875">
            <a:solidFill>
              <a:schemeClr val="tx1"/>
            </a:solidFill>
          </a:ln>
        </p:spPr>
      </p:pic>
      <p:pic>
        <p:nvPicPr>
          <p:cNvPr id="1026" name="Picture 2" descr="https://media.licdn.com/mpr/mpr/shrinknp_400_400/AAEAAQAAAAAAAACzAAAAJGZmYzMzOGMwLTJmYzEtNDNiZC1iZTFlLWZiZGI0YjMxOWQyM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3721" y="4370912"/>
            <a:ext cx="1812599" cy="2184248"/>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8391150-7748-4DDA-9DAA-788986C4F942}"/>
              </a:ext>
            </a:extLst>
          </p:cNvPr>
          <p:cNvSpPr/>
          <p:nvPr/>
        </p:nvSpPr>
        <p:spPr>
          <a:xfrm>
            <a:off x="1524000" y="188514"/>
            <a:ext cx="6096000" cy="707886"/>
          </a:xfrm>
          <a:prstGeom prst="rect">
            <a:avLst/>
          </a:prstGeom>
        </p:spPr>
        <p:txBody>
          <a:bodyPr wrap="square">
            <a:spAutoFit/>
          </a:bodyPr>
          <a:lstStyle/>
          <a:p>
            <a:pPr algn="ctr"/>
            <a:r>
              <a:rPr lang="en-US" sz="4000" dirty="0">
                <a:latin typeface="Times New Roman" panose="02020603050405020304" pitchFamily="18" charset="0"/>
                <a:cs typeface="Times New Roman" panose="02020603050405020304" pitchFamily="18" charset="0"/>
              </a:rPr>
              <a:t>Reactions </a:t>
            </a:r>
            <a:r>
              <a:rPr lang="en-US" sz="4000" dirty="0">
                <a:latin typeface="Engravers MT" panose="020907070805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Attorneys</a:t>
            </a:r>
          </a:p>
        </p:txBody>
      </p:sp>
    </p:spTree>
    <p:extLst>
      <p:ext uri="{BB962C8B-B14F-4D97-AF65-F5344CB8AC3E}">
        <p14:creationId xmlns:p14="http://schemas.microsoft.com/office/powerpoint/2010/main" val="381278807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9899" y="129447"/>
            <a:ext cx="3124200" cy="707886"/>
          </a:xfrm>
          <a:prstGeom prst="rect">
            <a:avLst/>
          </a:prstGeom>
        </p:spPr>
        <p:txBody>
          <a:bodyPr wrap="square">
            <a:spAutoFit/>
          </a:bodyPr>
          <a:lstStyle/>
          <a:p>
            <a:pPr lvl="0"/>
            <a:r>
              <a:rPr lang="en-US" sz="4000" i="1" dirty="0">
                <a:solidFill>
                  <a:srgbClr val="FF0000"/>
                </a:solidFill>
                <a:latin typeface="Times New Roman" panose="02020603050405020304" pitchFamily="18" charset="0"/>
                <a:cs typeface="Times New Roman" panose="02020603050405020304" pitchFamily="18" charset="0"/>
              </a:rPr>
              <a:t>Rarely, if ever</a:t>
            </a:r>
            <a:endParaRPr lang="en-US" sz="4000" i="1" dirty="0">
              <a:solidFill>
                <a:srgbClr val="FF0000"/>
              </a:solidFill>
            </a:endParaRPr>
          </a:p>
        </p:txBody>
      </p:sp>
      <p:sp>
        <p:nvSpPr>
          <p:cNvPr id="5" name="Rectangle 4"/>
          <p:cNvSpPr/>
          <p:nvPr/>
        </p:nvSpPr>
        <p:spPr>
          <a:xfrm>
            <a:off x="1447799" y="5914392"/>
            <a:ext cx="6248400" cy="707886"/>
          </a:xfrm>
          <a:prstGeom prst="rect">
            <a:avLst/>
          </a:prstGeom>
        </p:spPr>
        <p:txBody>
          <a:bodyPr wrap="square">
            <a:spAutoFit/>
          </a:bodyPr>
          <a:lstStyle/>
          <a:p>
            <a:pPr lvl="0" algn="ctr"/>
            <a:r>
              <a:rPr lang="en-US" sz="4000" dirty="0">
                <a:latin typeface="Times New Roman" panose="02020603050405020304" pitchFamily="18" charset="0"/>
                <a:cs typeface="Times New Roman" panose="02020603050405020304" pitchFamily="18" charset="0"/>
              </a:rPr>
              <a:t>(see also: </a:t>
            </a:r>
            <a:r>
              <a:rPr lang="en-US" sz="4000" i="1" dirty="0">
                <a:latin typeface="Times New Roman" panose="02020603050405020304" pitchFamily="18" charset="0"/>
                <a:cs typeface="Times New Roman" panose="02020603050405020304" pitchFamily="18" charset="0"/>
              </a:rPr>
              <a:t>Rainbow Unicorn</a:t>
            </a:r>
            <a:r>
              <a:rPr lang="en-US" sz="4000" dirty="0">
                <a:latin typeface="Times New Roman" panose="02020603050405020304" pitchFamily="18" charset="0"/>
                <a:cs typeface="Times New Roman" panose="02020603050405020304" pitchFamily="18" charset="0"/>
              </a:rPr>
              <a:t>)</a:t>
            </a:r>
            <a:endParaRPr lang="en-US" sz="4000" dirty="0"/>
          </a:p>
        </p:txBody>
      </p:sp>
      <p:pic>
        <p:nvPicPr>
          <p:cNvPr id="1026" name="Picture 2" descr="Related image">
            <a:extLst>
              <a:ext uri="{FF2B5EF4-FFF2-40B4-BE49-F238E27FC236}">
                <a16:creationId xmlns:a16="http://schemas.microsoft.com/office/drawing/2014/main" id="{3815C7FE-2E1D-41B5-8D44-C6A964AB4C9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7215" y="991298"/>
            <a:ext cx="8009570" cy="45957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406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bligations png">
            <a:extLst>
              <a:ext uri="{FF2B5EF4-FFF2-40B4-BE49-F238E27FC236}">
                <a16:creationId xmlns:a16="http://schemas.microsoft.com/office/drawing/2014/main" id="{AC141C36-5CA1-4651-9B91-64F25EA185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98" t="52019" r="22002" b="3463"/>
          <a:stretch/>
        </p:blipFill>
        <p:spPr bwMode="auto">
          <a:xfrm>
            <a:off x="864066" y="3733101"/>
            <a:ext cx="4308890" cy="26334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14D9A83-3D1D-4514-A283-E75026866A78}"/>
              </a:ext>
            </a:extLst>
          </p:cNvPr>
          <p:cNvPicPr>
            <a:picLocks noChangeAspect="1"/>
          </p:cNvPicPr>
          <p:nvPr/>
        </p:nvPicPr>
        <p:blipFill>
          <a:blip r:embed="rId3"/>
          <a:stretch>
            <a:fillRect/>
          </a:stretch>
        </p:blipFill>
        <p:spPr>
          <a:xfrm>
            <a:off x="4757552" y="2396818"/>
            <a:ext cx="3748885" cy="2992467"/>
          </a:xfrm>
          <a:prstGeom prst="rect">
            <a:avLst/>
          </a:prstGeom>
          <a:ln>
            <a:solidFill>
              <a:schemeClr val="tx1"/>
            </a:solidFill>
          </a:ln>
        </p:spPr>
      </p:pic>
      <p:pic>
        <p:nvPicPr>
          <p:cNvPr id="1032" name="Picture 8" descr="Related image">
            <a:extLst>
              <a:ext uri="{FF2B5EF4-FFF2-40B4-BE49-F238E27FC236}">
                <a16:creationId xmlns:a16="http://schemas.microsoft.com/office/drawing/2014/main" id="{030AA674-3D54-419E-9FC0-8C1B51759C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22" t="1" r="11595" b="3055"/>
          <a:stretch/>
        </p:blipFill>
        <p:spPr bwMode="auto">
          <a:xfrm>
            <a:off x="637563" y="251554"/>
            <a:ext cx="5201175" cy="27133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7604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 result for clocks">
            <a:extLst>
              <a:ext uri="{FF2B5EF4-FFF2-40B4-BE49-F238E27FC236}">
                <a16:creationId xmlns:a16="http://schemas.microsoft.com/office/drawing/2014/main" id="{C704B023-0C97-43F3-B359-F89D42905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22" y="538212"/>
            <a:ext cx="5128470" cy="51284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Related image">
            <a:extLst>
              <a:ext uri="{FF2B5EF4-FFF2-40B4-BE49-F238E27FC236}">
                <a16:creationId xmlns:a16="http://schemas.microsoft.com/office/drawing/2014/main" id="{004ABC11-8C9B-4273-96F0-824054972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8815">
            <a:off x="4833865" y="793203"/>
            <a:ext cx="2963460" cy="507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9733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2112D2-79E8-48AB-81D8-F199C4459514}"/>
              </a:ext>
            </a:extLst>
          </p:cNvPr>
          <p:cNvSpPr/>
          <p:nvPr/>
        </p:nvSpPr>
        <p:spPr>
          <a:xfrm>
            <a:off x="847288" y="266540"/>
            <a:ext cx="7449424" cy="1138773"/>
          </a:xfrm>
          <a:prstGeom prst="rect">
            <a:avLst/>
          </a:prstGeom>
        </p:spPr>
        <p:txBody>
          <a:bodyPr wrap="square">
            <a:spAutoFit/>
          </a:bodyPr>
          <a:lstStyle/>
          <a:p>
            <a:pPr algn="ctr"/>
            <a:r>
              <a:rPr lang="en-US" sz="3600" dirty="0">
                <a:solidFill>
                  <a:prstClr val="black"/>
                </a:solidFill>
                <a:latin typeface="Times New Roman" pitchFamily="18" charset="0"/>
                <a:cs typeface="Times New Roman" pitchFamily="18" charset="0"/>
              </a:rPr>
              <a:t>Secondary Trauma </a:t>
            </a:r>
          </a:p>
          <a:p>
            <a:pPr algn="ctr"/>
            <a:r>
              <a:rPr lang="en-US" sz="3200" i="1" dirty="0">
                <a:solidFill>
                  <a:prstClr val="black"/>
                </a:solidFill>
                <a:latin typeface="Times New Roman" pitchFamily="18" charset="0"/>
                <a:cs typeface="Times New Roman" pitchFamily="18" charset="0"/>
              </a:rPr>
              <a:t>aka </a:t>
            </a:r>
            <a:r>
              <a:rPr lang="en-US" sz="3200" dirty="0">
                <a:solidFill>
                  <a:prstClr val="black"/>
                </a:solidFill>
                <a:latin typeface="Times New Roman" pitchFamily="18" charset="0"/>
                <a:cs typeface="Times New Roman" pitchFamily="18" charset="0"/>
              </a:rPr>
              <a:t>Vicarious Trauma; Compassion Fatigue</a:t>
            </a:r>
            <a:endParaRPr lang="en-US" sz="3200" dirty="0"/>
          </a:p>
        </p:txBody>
      </p:sp>
      <p:pic>
        <p:nvPicPr>
          <p:cNvPr id="2050" name="Picture 2" descr="Image result for danger quicksand sign png">
            <a:extLst>
              <a:ext uri="{FF2B5EF4-FFF2-40B4-BE49-F238E27FC236}">
                <a16:creationId xmlns:a16="http://schemas.microsoft.com/office/drawing/2014/main" id="{5F9EC8E7-FA0F-4C20-8E47-69EA63AE41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94" r="29976"/>
          <a:stretch/>
        </p:blipFill>
        <p:spPr bwMode="auto">
          <a:xfrm>
            <a:off x="4949507" y="1843881"/>
            <a:ext cx="3422706" cy="33521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E4F14061-DA08-49EF-B1F6-0ABCC31B4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65" y="1944098"/>
            <a:ext cx="2969803" cy="29698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5069485-5CDE-40F0-A96F-9F30755FF202}"/>
              </a:ext>
            </a:extLst>
          </p:cNvPr>
          <p:cNvSpPr/>
          <p:nvPr/>
        </p:nvSpPr>
        <p:spPr>
          <a:xfrm>
            <a:off x="1264640" y="5631403"/>
            <a:ext cx="6614719" cy="646331"/>
          </a:xfrm>
          <a:prstGeom prst="rect">
            <a:avLst/>
          </a:prstGeom>
        </p:spPr>
        <p:txBody>
          <a:bodyPr wrap="square">
            <a:spAutoFit/>
          </a:bodyPr>
          <a:lstStyle/>
          <a:p>
            <a:pPr lvl="0"/>
            <a:r>
              <a:rPr lang="en-US" sz="3600" dirty="0">
                <a:latin typeface="Times New Roman" panose="02020603050405020304" pitchFamily="18" charset="0"/>
                <a:cs typeface="Times New Roman" panose="02020603050405020304" pitchFamily="18" charset="0"/>
              </a:rPr>
              <a:t>Lesser</a:t>
            </a:r>
            <a:r>
              <a:rPr lang="en-US" sz="3600" i="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recognized, but detrimental </a:t>
            </a:r>
            <a:endParaRPr lang="en-US" sz="3600" dirty="0"/>
          </a:p>
        </p:txBody>
      </p:sp>
    </p:spTree>
    <p:extLst>
      <p:ext uri="{BB962C8B-B14F-4D97-AF65-F5344CB8AC3E}">
        <p14:creationId xmlns:p14="http://schemas.microsoft.com/office/powerpoint/2010/main" val="22535418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725</Words>
  <Application>Microsoft Macintosh PowerPoint</Application>
  <PresentationFormat>On-screen Show (4:3)</PresentationFormat>
  <Paragraphs>89</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Engravers MT</vt:lpstr>
      <vt:lpstr>Proxima Nova</vt:lpstr>
      <vt:lpstr>Times New Roman</vt:lpstr>
      <vt:lpstr>Wingdings 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lawyer “well-being”?</vt:lpstr>
      <vt:lpstr>If/When you need help:</vt:lpstr>
      <vt:lpstr>Colorado Lawyer Assistance Program (COLAP)</vt:lpstr>
      <vt:lpstr>Why Contact COLAP?</vt:lpstr>
      <vt:lpstr>PowerPoint Presentation</vt:lpstr>
      <vt:lpstr>For Confidential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If/When you need help:</dc:title>
  <dc:creator>Chip Glaze</dc:creator>
  <cp:lastModifiedBy>Dana Collier Smith</cp:lastModifiedBy>
  <cp:revision>53</cp:revision>
  <cp:lastPrinted>2019-08-01T16:11:07Z</cp:lastPrinted>
  <dcterms:created xsi:type="dcterms:W3CDTF">2019-07-12T17:44:35Z</dcterms:created>
  <dcterms:modified xsi:type="dcterms:W3CDTF">2019-08-09T23:48:44Z</dcterms:modified>
</cp:coreProperties>
</file>