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8" r:id="rId3"/>
    <p:sldId id="262" r:id="rId4"/>
    <p:sldId id="266" r:id="rId5"/>
    <p:sldId id="274" r:id="rId6"/>
    <p:sldId id="272" r:id="rId7"/>
    <p:sldId id="273" r:id="rId8"/>
    <p:sldId id="277" r:id="rId9"/>
    <p:sldId id="276" r:id="rId10"/>
    <p:sldId id="275" r:id="rId11"/>
    <p:sldId id="271" r:id="rId12"/>
    <p:sldId id="263" r:id="rId13"/>
    <p:sldId id="265" r:id="rId14"/>
    <p:sldId id="278" r:id="rId15"/>
    <p:sldId id="280" r:id="rId16"/>
    <p:sldId id="279" r:id="rId17"/>
    <p:sldId id="281" r:id="rId18"/>
    <p:sldId id="284" r:id="rId19"/>
    <p:sldId id="283" r:id="rId20"/>
    <p:sldId id="282" r:id="rId21"/>
    <p:sldId id="264" r:id="rId22"/>
    <p:sldId id="267" r:id="rId23"/>
    <p:sldId id="268" r:id="rId24"/>
    <p:sldId id="270" r:id="rId25"/>
    <p:sldId id="269"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112" d="100"/>
          <a:sy n="112" d="100"/>
        </p:scale>
        <p:origin x="55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99C725-31E1-4E7E-A6A9-57F4E60B3497}" type="datetimeFigureOut">
              <a:rPr lang="en-US" smtClean="0"/>
              <a:t>8/29/22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37544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9C725-31E1-4E7E-A6A9-57F4E60B3497}" type="datetimeFigureOut">
              <a:rPr lang="en-US" smtClean="0"/>
              <a:t>8/29/22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315292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9C725-31E1-4E7E-A6A9-57F4E60B3497}" type="datetimeFigureOut">
              <a:rPr lang="en-US" smtClean="0"/>
              <a:t>8/29/22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1023038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2699C725-31E1-4E7E-A6A9-57F4E60B3497}" type="datetimeFigureOut">
              <a:rPr lang="en-US" smtClean="0"/>
              <a:t>8/29/22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323799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2699C725-31E1-4E7E-A6A9-57F4E60B3497}" type="datetimeFigureOut">
              <a:rPr lang="en-US" smtClean="0"/>
              <a:t>8/29/22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2624812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9C725-31E1-4E7E-A6A9-57F4E60B3497}" type="datetimeFigureOut">
              <a:rPr lang="en-US" smtClean="0"/>
              <a:t>8/29/22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1801823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9C725-31E1-4E7E-A6A9-57F4E60B3497}" type="datetimeFigureOut">
              <a:rPr lang="en-US" smtClean="0"/>
              <a:t>8/29/22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41111992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9C725-31E1-4E7E-A6A9-57F4E60B3497}" type="datetimeFigureOut">
              <a:rPr lang="en-US" smtClean="0"/>
              <a:t>8/29/22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3949441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9C725-31E1-4E7E-A6A9-57F4E60B3497}" type="datetimeFigureOut">
              <a:rPr lang="en-US" smtClean="0"/>
              <a:t>8/29/22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2491244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99C725-31E1-4E7E-A6A9-57F4E60B3497}" type="datetimeFigureOut">
              <a:rPr lang="en-US" smtClean="0"/>
              <a:t>8/29/22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2835921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9C725-31E1-4E7E-A6A9-57F4E60B3497}" type="datetimeFigureOut">
              <a:rPr lang="en-US" smtClean="0"/>
              <a:t>8/29/22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2736148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99C725-31E1-4E7E-A6A9-57F4E60B3497}" type="datetimeFigureOut">
              <a:rPr lang="en-US" smtClean="0"/>
              <a:t>8/29/22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428016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99C725-31E1-4E7E-A6A9-57F4E60B3497}" type="datetimeFigureOut">
              <a:rPr lang="en-US" smtClean="0"/>
              <a:t>8/29/22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83126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99C725-31E1-4E7E-A6A9-57F4E60B3497}" type="datetimeFigureOut">
              <a:rPr lang="en-US" smtClean="0"/>
              <a:t>8/29/22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2782924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9C725-31E1-4E7E-A6A9-57F4E60B3497}" type="datetimeFigureOut">
              <a:rPr lang="en-US" smtClean="0"/>
              <a:t>8/29/22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821494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9C725-31E1-4E7E-A6A9-57F4E60B3497}" type="datetimeFigureOut">
              <a:rPr lang="en-US" smtClean="0"/>
              <a:t>8/29/22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246899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2699C725-31E1-4E7E-A6A9-57F4E60B3497}" type="datetimeFigureOut">
              <a:rPr lang="en-US" smtClean="0"/>
              <a:t>8/29/22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B119AD2-1D3C-4A13-AAEF-103C3944D82E}" type="slidenum">
              <a:rPr lang="en-US" smtClean="0"/>
              <a:t>‹#›</a:t>
            </a:fld>
            <a:endParaRPr lang="en-US"/>
          </a:p>
        </p:txBody>
      </p:sp>
    </p:spTree>
    <p:extLst>
      <p:ext uri="{BB962C8B-B14F-4D97-AF65-F5344CB8AC3E}">
        <p14:creationId xmlns:p14="http://schemas.microsoft.com/office/powerpoint/2010/main" val="402940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2699C725-31E1-4E7E-A6A9-57F4E60B3497}" type="datetimeFigureOut">
              <a:rPr lang="en-US" smtClean="0"/>
              <a:t>8/29/22</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B119AD2-1D3C-4A13-AAEF-103C3944D82E}" type="slidenum">
              <a:rPr lang="en-US" smtClean="0"/>
              <a:t>‹#›</a:t>
            </a:fld>
            <a:endParaRPr lang="en-US"/>
          </a:p>
        </p:txBody>
      </p:sp>
    </p:spTree>
    <p:extLst>
      <p:ext uri="{BB962C8B-B14F-4D97-AF65-F5344CB8AC3E}">
        <p14:creationId xmlns:p14="http://schemas.microsoft.com/office/powerpoint/2010/main" val="1772561255"/>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7E6E126-1B9F-A3E9-069E-2B0DEDB76E4E}"/>
              </a:ext>
            </a:extLst>
          </p:cNvPr>
          <p:cNvSpPr>
            <a:spLocks noGrp="1"/>
          </p:cNvSpPr>
          <p:nvPr>
            <p:ph type="ctrTitle"/>
          </p:nvPr>
        </p:nvSpPr>
        <p:spPr>
          <a:xfrm>
            <a:off x="1751012" y="865974"/>
            <a:ext cx="8676222" cy="3643822"/>
          </a:xfrm>
        </p:spPr>
        <p:txBody>
          <a:bodyPr anchor="ctr">
            <a:normAutofit/>
          </a:bodyPr>
          <a:lstStyle/>
          <a:p>
            <a:r>
              <a:rPr lang="en-US" sz="6600" b="1" dirty="0"/>
              <a:t>The Perils and pitfalls of wearing two hats</a:t>
            </a:r>
          </a:p>
        </p:txBody>
      </p:sp>
      <p:sp>
        <p:nvSpPr>
          <p:cNvPr id="3" name="Subtitle 2">
            <a:extLst>
              <a:ext uri="{FF2B5EF4-FFF2-40B4-BE49-F238E27FC236}">
                <a16:creationId xmlns:a16="http://schemas.microsoft.com/office/drawing/2014/main" id="{1CBC5378-E24D-BB2C-DF55-C295685ED4E8}"/>
              </a:ext>
            </a:extLst>
          </p:cNvPr>
          <p:cNvSpPr>
            <a:spLocks noGrp="1"/>
          </p:cNvSpPr>
          <p:nvPr>
            <p:ph type="subTitle" idx="1"/>
          </p:nvPr>
        </p:nvSpPr>
        <p:spPr>
          <a:xfrm>
            <a:off x="1751012" y="5542383"/>
            <a:ext cx="8676222" cy="1228067"/>
          </a:xfrm>
        </p:spPr>
        <p:txBody>
          <a:bodyPr>
            <a:normAutofit/>
          </a:bodyPr>
          <a:lstStyle/>
          <a:p>
            <a:pPr>
              <a:lnSpc>
                <a:spcPct val="90000"/>
              </a:lnSpc>
            </a:pPr>
            <a:r>
              <a:rPr lang="en-US" sz="2800" b="1" dirty="0">
                <a:solidFill>
                  <a:srgbClr val="E6E6E6"/>
                </a:solidFill>
              </a:rPr>
              <a:t>Faculty of Federal Advocates, August 30, 2022</a:t>
            </a:r>
          </a:p>
          <a:p>
            <a:pPr>
              <a:lnSpc>
                <a:spcPct val="90000"/>
              </a:lnSpc>
            </a:pPr>
            <a:r>
              <a:rPr lang="en-US" sz="2800" b="1" dirty="0">
                <a:solidFill>
                  <a:srgbClr val="E6E6E6"/>
                </a:solidFill>
              </a:rPr>
              <a:t>Kendra Beckwith, Katrin Rothgery, and David Stark</a:t>
            </a:r>
          </a:p>
          <a:p>
            <a:pPr>
              <a:lnSpc>
                <a:spcPct val="90000"/>
              </a:lnSpc>
            </a:pPr>
            <a:endParaRPr lang="en-US" sz="1100" b="1" dirty="0">
              <a:solidFill>
                <a:srgbClr val="E6E6E6"/>
              </a:solidFill>
            </a:endParaRPr>
          </a:p>
        </p:txBody>
      </p:sp>
    </p:spTree>
    <p:extLst>
      <p:ext uri="{BB962C8B-B14F-4D97-AF65-F5344CB8AC3E}">
        <p14:creationId xmlns:p14="http://schemas.microsoft.com/office/powerpoint/2010/main" val="312922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5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15A7-C3E0-B2CB-496E-59888221A0C1}"/>
              </a:ext>
            </a:extLst>
          </p:cNvPr>
          <p:cNvSpPr>
            <a:spLocks noGrp="1"/>
          </p:cNvSpPr>
          <p:nvPr>
            <p:ph type="title"/>
          </p:nvPr>
        </p:nvSpPr>
        <p:spPr>
          <a:xfrm>
            <a:off x="1060133" y="357377"/>
            <a:ext cx="9905998" cy="1198880"/>
          </a:xfrm>
        </p:spPr>
        <p:txBody>
          <a:bodyPr/>
          <a:lstStyle/>
          <a:p>
            <a:r>
              <a:rPr lang="en-US" b="1" dirty="0"/>
              <a:t>Just Because you can doesn’t mean you should</a:t>
            </a:r>
          </a:p>
        </p:txBody>
      </p:sp>
      <p:sp>
        <p:nvSpPr>
          <p:cNvPr id="3" name="TextBox 2">
            <a:extLst>
              <a:ext uri="{FF2B5EF4-FFF2-40B4-BE49-F238E27FC236}">
                <a16:creationId xmlns:a16="http://schemas.microsoft.com/office/drawing/2014/main" id="{11A05918-8691-43D0-70D0-B56C778A08AD}"/>
              </a:ext>
            </a:extLst>
          </p:cNvPr>
          <p:cNvSpPr txBox="1"/>
          <p:nvPr/>
        </p:nvSpPr>
        <p:spPr>
          <a:xfrm>
            <a:off x="1131253" y="2023617"/>
            <a:ext cx="10424774" cy="4708981"/>
          </a:xfrm>
          <a:prstGeom prst="rect">
            <a:avLst/>
          </a:prstGeom>
          <a:noFill/>
        </p:spPr>
        <p:txBody>
          <a:bodyPr wrap="square" rtlCol="0">
            <a:spAutoFit/>
          </a:bodyPr>
          <a:lstStyle/>
          <a:p>
            <a:pPr marL="457200" indent="-457200">
              <a:buFont typeface="Arial" panose="020B0604020202020204" pitchFamily="34" charset="0"/>
              <a:buChar char="•"/>
            </a:pPr>
            <a:r>
              <a:rPr lang="en-US" sz="2800" dirty="0"/>
              <a:t>Some other method?</a:t>
            </a:r>
          </a:p>
          <a:p>
            <a:pPr marL="914400" lvl="1" indent="-457200">
              <a:buFont typeface="Arial" panose="020B0604020202020204" pitchFamily="34" charset="0"/>
              <a:buChar char="•"/>
            </a:pPr>
            <a:r>
              <a:rPr lang="en-US" sz="2800" dirty="0"/>
              <a:t>Joint defense agreement</a:t>
            </a:r>
          </a:p>
          <a:p>
            <a:pPr marL="914400" lvl="1" indent="-457200">
              <a:buFont typeface="Arial" panose="020B0604020202020204" pitchFamily="34" charset="0"/>
              <a:buChar char="•"/>
            </a:pPr>
            <a:r>
              <a:rPr lang="en-US" sz="2800" dirty="0"/>
              <a:t>Payment of fees for second counsel</a:t>
            </a:r>
          </a:p>
          <a:p>
            <a:pPr lvl="1"/>
            <a:endParaRPr lang="en-US" sz="2800" dirty="0"/>
          </a:p>
          <a:p>
            <a:pPr marL="457200" indent="-457200">
              <a:buFont typeface="Arial" panose="020B0604020202020204" pitchFamily="34" charset="0"/>
              <a:buChar char="•"/>
            </a:pPr>
            <a:r>
              <a:rPr lang="en-US" sz="2800" dirty="0"/>
              <a:t>Fallibility of</a:t>
            </a:r>
          </a:p>
          <a:p>
            <a:pPr marL="914400" lvl="1" indent="-457200">
              <a:buFont typeface="Arial" panose="020B0604020202020204" pitchFamily="34" charset="0"/>
              <a:buChar char="•"/>
            </a:pPr>
            <a:r>
              <a:rPr lang="en-US" sz="2800" dirty="0"/>
              <a:t>Informed consent</a:t>
            </a:r>
          </a:p>
          <a:p>
            <a:pPr marL="914400" lvl="1" indent="-457200">
              <a:buFont typeface="Arial" panose="020B0604020202020204" pitchFamily="34" charset="0"/>
              <a:buChar char="•"/>
            </a:pPr>
            <a:r>
              <a:rPr lang="en-US" sz="2800" dirty="0"/>
              <a:t>Prospective waivers </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90199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15A7-C3E0-B2CB-496E-59888221A0C1}"/>
              </a:ext>
            </a:extLst>
          </p:cNvPr>
          <p:cNvSpPr>
            <a:spLocks noGrp="1"/>
          </p:cNvSpPr>
          <p:nvPr>
            <p:ph type="title"/>
          </p:nvPr>
        </p:nvSpPr>
        <p:spPr>
          <a:xfrm>
            <a:off x="1060133" y="357377"/>
            <a:ext cx="9905998" cy="1198880"/>
          </a:xfrm>
        </p:spPr>
        <p:txBody>
          <a:bodyPr/>
          <a:lstStyle/>
          <a:p>
            <a:r>
              <a:rPr lang="en-US" b="1" dirty="0"/>
              <a:t>CBA Ethics Committee Opinions</a:t>
            </a:r>
          </a:p>
        </p:txBody>
      </p:sp>
      <p:sp>
        <p:nvSpPr>
          <p:cNvPr id="3" name="TextBox 2">
            <a:extLst>
              <a:ext uri="{FF2B5EF4-FFF2-40B4-BE49-F238E27FC236}">
                <a16:creationId xmlns:a16="http://schemas.microsoft.com/office/drawing/2014/main" id="{11A05918-8691-43D0-70D0-B56C778A08AD}"/>
              </a:ext>
            </a:extLst>
          </p:cNvPr>
          <p:cNvSpPr txBox="1"/>
          <p:nvPr/>
        </p:nvSpPr>
        <p:spPr>
          <a:xfrm>
            <a:off x="1060133" y="1322577"/>
            <a:ext cx="10424774" cy="6124754"/>
          </a:xfrm>
          <a:prstGeom prst="rect">
            <a:avLst/>
          </a:prstGeom>
          <a:noFill/>
        </p:spPr>
        <p:txBody>
          <a:bodyPr wrap="square" rtlCol="0">
            <a:spAutoFit/>
          </a:bodyPr>
          <a:lstStyle/>
          <a:p>
            <a:pPr marL="457200" indent="-457200">
              <a:buFont typeface="Arial" panose="020B0604020202020204" pitchFamily="34" charset="0"/>
              <a:buChar char="•"/>
            </a:pPr>
            <a:r>
              <a:rPr lang="en-US" sz="2800" dirty="0"/>
              <a:t>Formal Op. 135:</a:t>
            </a:r>
          </a:p>
          <a:p>
            <a:pPr marL="914400" lvl="1" indent="-457200">
              <a:buFont typeface="Arial" panose="020B0604020202020204" pitchFamily="34" charset="0"/>
              <a:buChar char="•"/>
            </a:pPr>
            <a:r>
              <a:rPr lang="en-US" sz="2800" dirty="0"/>
              <a:t>Ethical Considerations in the Joint Representation of Clients in the Same Matter or Proceeding</a:t>
            </a:r>
          </a:p>
          <a:p>
            <a:pPr marL="1371600" lvl="2" indent="-457200">
              <a:buFont typeface="Arial" panose="020B0604020202020204" pitchFamily="34" charset="0"/>
              <a:buChar char="•"/>
            </a:pPr>
            <a:r>
              <a:rPr lang="en-US" sz="2800" dirty="0"/>
              <a:t>More litigation driven</a:t>
            </a:r>
          </a:p>
          <a:p>
            <a:pPr lvl="1"/>
            <a:endParaRPr lang="en-US" sz="2800" dirty="0"/>
          </a:p>
          <a:p>
            <a:pPr marL="457200" indent="-457200">
              <a:buFont typeface="Arial" panose="020B0604020202020204" pitchFamily="34" charset="0"/>
              <a:buChar char="•"/>
            </a:pPr>
            <a:r>
              <a:rPr lang="en-US" sz="2800" dirty="0"/>
              <a:t>Formal. Op. 68:</a:t>
            </a:r>
          </a:p>
          <a:p>
            <a:pPr marL="914400" lvl="1" indent="-457200">
              <a:buFont typeface="Arial" panose="020B0604020202020204" pitchFamily="34" charset="0"/>
              <a:buChar char="•"/>
            </a:pPr>
            <a:r>
              <a:rPr lang="en-US" sz="2800" dirty="0"/>
              <a:t>Conflicts of Interest: Propriety of Multiple Representation</a:t>
            </a:r>
          </a:p>
          <a:p>
            <a:pPr marL="1371600" lvl="2" indent="-457200">
              <a:buFont typeface="Arial" panose="020B0604020202020204" pitchFamily="34" charset="0"/>
              <a:buChar char="•"/>
            </a:pPr>
            <a:r>
              <a:rPr lang="en-US" sz="2800" dirty="0"/>
              <a:t>Great examples for family and transactional law</a:t>
            </a:r>
          </a:p>
          <a:p>
            <a:pPr marL="914400" lvl="1" indent="-457200">
              <a:buFont typeface="Arial" panose="020B0604020202020204" pitchFamily="34" charset="0"/>
              <a:buChar char="•"/>
            </a:pPr>
            <a:endParaRPr lang="en-US" sz="2800" dirty="0"/>
          </a:p>
          <a:p>
            <a:pPr lvl="1"/>
            <a:r>
              <a:rPr lang="en-US" sz="2800" i="1" dirty="0"/>
              <a:t>Note: Formal Op. 57, Conflicts of Interest is superseded.</a:t>
            </a:r>
          </a:p>
          <a:p>
            <a:pPr lvl="1"/>
            <a:r>
              <a:rPr lang="en-US" sz="2800" i="1" dirty="0"/>
              <a:t>Ethics Opinions are advisory, not binding.  </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591623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7463FE-2F11-D13D-20C2-8C5CFBBFECCC}"/>
              </a:ext>
            </a:extLst>
          </p:cNvPr>
          <p:cNvPicPr>
            <a:picLocks noChangeAspect="1"/>
          </p:cNvPicPr>
          <p:nvPr/>
        </p:nvPicPr>
        <p:blipFill>
          <a:blip r:embed="rId2"/>
          <a:stretch>
            <a:fillRect/>
          </a:stretch>
        </p:blipFill>
        <p:spPr>
          <a:xfrm>
            <a:off x="1358149" y="1475691"/>
            <a:ext cx="3906618" cy="3906618"/>
          </a:xfrm>
          <a:prstGeom prst="rect">
            <a:avLst/>
          </a:prstGeom>
        </p:spPr>
      </p:pic>
      <p:sp>
        <p:nvSpPr>
          <p:cNvPr id="5" name="TextBox 4">
            <a:extLst>
              <a:ext uri="{FF2B5EF4-FFF2-40B4-BE49-F238E27FC236}">
                <a16:creationId xmlns:a16="http://schemas.microsoft.com/office/drawing/2014/main" id="{68D6AD1A-9942-C5D9-F576-5F5F53402972}"/>
              </a:ext>
            </a:extLst>
          </p:cNvPr>
          <p:cNvSpPr txBox="1"/>
          <p:nvPr/>
        </p:nvSpPr>
        <p:spPr>
          <a:xfrm>
            <a:off x="5882640" y="2157214"/>
            <a:ext cx="6096000" cy="2308324"/>
          </a:xfrm>
          <a:prstGeom prst="rect">
            <a:avLst/>
          </a:prstGeom>
          <a:noFill/>
        </p:spPr>
        <p:txBody>
          <a:bodyPr wrap="square">
            <a:spAutoFit/>
          </a:bodyPr>
          <a:lstStyle/>
          <a:p>
            <a:r>
              <a:rPr lang="en-US" sz="4800" b="1" dirty="0"/>
              <a:t>What is necessary to jointly engage two clients?</a:t>
            </a:r>
          </a:p>
        </p:txBody>
      </p:sp>
    </p:spTree>
    <p:extLst>
      <p:ext uri="{BB962C8B-B14F-4D97-AF65-F5344CB8AC3E}">
        <p14:creationId xmlns:p14="http://schemas.microsoft.com/office/powerpoint/2010/main" val="3695868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15A7-C3E0-B2CB-496E-59888221A0C1}"/>
              </a:ext>
            </a:extLst>
          </p:cNvPr>
          <p:cNvSpPr>
            <a:spLocks noGrp="1"/>
          </p:cNvSpPr>
          <p:nvPr>
            <p:ph type="title"/>
          </p:nvPr>
        </p:nvSpPr>
        <p:spPr>
          <a:xfrm>
            <a:off x="1141413" y="430824"/>
            <a:ext cx="9905998" cy="1169376"/>
          </a:xfrm>
        </p:spPr>
        <p:txBody>
          <a:bodyPr/>
          <a:lstStyle/>
          <a:p>
            <a:r>
              <a:rPr lang="en-US" b="1" dirty="0"/>
              <a:t>Disclose, disclose, disclose</a:t>
            </a:r>
          </a:p>
        </p:txBody>
      </p:sp>
      <p:sp>
        <p:nvSpPr>
          <p:cNvPr id="3" name="TextBox 2">
            <a:extLst>
              <a:ext uri="{FF2B5EF4-FFF2-40B4-BE49-F238E27FC236}">
                <a16:creationId xmlns:a16="http://schemas.microsoft.com/office/drawing/2014/main" id="{11A05918-8691-43D0-70D0-B56C778A08AD}"/>
              </a:ext>
            </a:extLst>
          </p:cNvPr>
          <p:cNvSpPr txBox="1"/>
          <p:nvPr/>
        </p:nvSpPr>
        <p:spPr>
          <a:xfrm>
            <a:off x="1035905" y="1805231"/>
            <a:ext cx="10424774"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“Informed Consent” starts with information</a:t>
            </a:r>
          </a:p>
          <a:p>
            <a:pPr lvl="1"/>
            <a:r>
              <a:rPr lang="en-US" sz="2800" dirty="0"/>
              <a:t>	</a:t>
            </a:r>
          </a:p>
          <a:p>
            <a:pPr lvl="1"/>
            <a:r>
              <a:rPr lang="en-US" sz="2800" dirty="0"/>
              <a:t>	Rule 1.7 </a:t>
            </a:r>
            <a:r>
              <a:rPr lang="en-US" sz="2800" dirty="0" err="1"/>
              <a:t>cmt</a:t>
            </a:r>
            <a:r>
              <a:rPr lang="en-US" sz="2800" dirty="0"/>
              <a:t> [18]: “Informed consent requires that 	each affected client be aware of the relevant 	circumstances and of the material and reasonably 	foreseeable ways that the conflict could have 	adverse effects on the interests of that client.”</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Lawyer’s job to provide</a:t>
            </a:r>
          </a:p>
          <a:p>
            <a:pPr lvl="1"/>
            <a:endParaRPr lang="en-US" sz="2800" dirty="0"/>
          </a:p>
        </p:txBody>
      </p:sp>
    </p:spTree>
    <p:extLst>
      <p:ext uri="{BB962C8B-B14F-4D97-AF65-F5344CB8AC3E}">
        <p14:creationId xmlns:p14="http://schemas.microsoft.com/office/powerpoint/2010/main" val="239649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CEC1-DBCA-416B-89AE-B0DA860332A0}"/>
              </a:ext>
            </a:extLst>
          </p:cNvPr>
          <p:cNvSpPr>
            <a:spLocks noGrp="1"/>
          </p:cNvSpPr>
          <p:nvPr>
            <p:ph type="title"/>
          </p:nvPr>
        </p:nvSpPr>
        <p:spPr>
          <a:xfrm>
            <a:off x="1141413" y="465993"/>
            <a:ext cx="9905998" cy="1125416"/>
          </a:xfrm>
        </p:spPr>
        <p:txBody>
          <a:bodyPr/>
          <a:lstStyle/>
          <a:p>
            <a:r>
              <a:rPr lang="en-US" b="1" dirty="0"/>
              <a:t>What are the “relevant circumstances”?</a:t>
            </a:r>
          </a:p>
        </p:txBody>
      </p:sp>
      <p:sp>
        <p:nvSpPr>
          <p:cNvPr id="3" name="TextBox 2">
            <a:extLst>
              <a:ext uri="{FF2B5EF4-FFF2-40B4-BE49-F238E27FC236}">
                <a16:creationId xmlns:a16="http://schemas.microsoft.com/office/drawing/2014/main" id="{2806FAFA-2A08-4218-BC6C-464F0F61CCC4}"/>
              </a:ext>
            </a:extLst>
          </p:cNvPr>
          <p:cNvSpPr txBox="1"/>
          <p:nvPr/>
        </p:nvSpPr>
        <p:spPr>
          <a:xfrm>
            <a:off x="1035905" y="1805231"/>
            <a:ext cx="10424774"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t>Does the lawyer have a long-standing relationship with one client, while the other is new?</a:t>
            </a:r>
          </a:p>
          <a:p>
            <a:endParaRPr lang="en-US" sz="2800" dirty="0"/>
          </a:p>
          <a:p>
            <a:pPr marL="457200" indent="-457200">
              <a:buFont typeface="Arial" panose="020B0604020202020204" pitchFamily="34" charset="0"/>
              <a:buChar char="•"/>
            </a:pPr>
            <a:r>
              <a:rPr lang="en-US" sz="2800" dirty="0"/>
              <a:t>Is one client paying the bills, creating the appearance of an imbalance of power?</a:t>
            </a:r>
          </a:p>
          <a:p>
            <a:endParaRPr lang="en-US" sz="2800" dirty="0"/>
          </a:p>
          <a:p>
            <a:pPr marL="457200" indent="-457200">
              <a:buFont typeface="Arial" panose="020B0604020202020204" pitchFamily="34" charset="0"/>
              <a:buChar char="•"/>
            </a:pPr>
            <a:r>
              <a:rPr lang="en-US" sz="2800" dirty="0"/>
              <a:t>Is one client empowered to speak for the group?</a:t>
            </a:r>
          </a:p>
          <a:p>
            <a:pPr lvl="1"/>
            <a:r>
              <a:rPr lang="en-US" sz="2800" dirty="0"/>
              <a:t>	</a:t>
            </a:r>
          </a:p>
          <a:p>
            <a:pPr lvl="1"/>
            <a:r>
              <a:rPr lang="en-US" sz="2800" dirty="0"/>
              <a:t>	</a:t>
            </a:r>
          </a:p>
          <a:p>
            <a:pPr lvl="1"/>
            <a:endParaRPr lang="en-US" sz="2800" dirty="0"/>
          </a:p>
        </p:txBody>
      </p:sp>
    </p:spTree>
    <p:extLst>
      <p:ext uri="{BB962C8B-B14F-4D97-AF65-F5344CB8AC3E}">
        <p14:creationId xmlns:p14="http://schemas.microsoft.com/office/powerpoint/2010/main" val="3685125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BC591-2098-409B-9C19-DB1004CEF476}"/>
              </a:ext>
            </a:extLst>
          </p:cNvPr>
          <p:cNvSpPr>
            <a:spLocks noGrp="1"/>
          </p:cNvSpPr>
          <p:nvPr>
            <p:ph type="title"/>
          </p:nvPr>
        </p:nvSpPr>
        <p:spPr>
          <a:xfrm>
            <a:off x="1141413" y="609600"/>
            <a:ext cx="9905998" cy="1025769"/>
          </a:xfrm>
        </p:spPr>
        <p:txBody>
          <a:bodyPr/>
          <a:lstStyle/>
          <a:p>
            <a:r>
              <a:rPr lang="en-US" b="1" dirty="0"/>
              <a:t>Sample Language: PRIOR RELATIONSHIP</a:t>
            </a:r>
          </a:p>
        </p:txBody>
      </p:sp>
      <p:sp>
        <p:nvSpPr>
          <p:cNvPr id="3" name="Content Placeholder 2">
            <a:extLst>
              <a:ext uri="{FF2B5EF4-FFF2-40B4-BE49-F238E27FC236}">
                <a16:creationId xmlns:a16="http://schemas.microsoft.com/office/drawing/2014/main" id="{A105F960-CAEC-4954-999C-5BEBF7B0928C}"/>
              </a:ext>
            </a:extLst>
          </p:cNvPr>
          <p:cNvSpPr>
            <a:spLocks noGrp="1"/>
          </p:cNvSpPr>
          <p:nvPr>
            <p:ph idx="1"/>
          </p:nvPr>
        </p:nvSpPr>
        <p:spPr>
          <a:xfrm>
            <a:off x="1141413" y="1565031"/>
            <a:ext cx="9905998" cy="4800600"/>
          </a:xfrm>
        </p:spPr>
        <p:txBody>
          <a:bodyPr>
            <a:normAutofit/>
          </a:bodyPr>
          <a:lstStyle/>
          <a:p>
            <a:pPr marL="0" indent="0">
              <a:buNone/>
            </a:pPr>
            <a:r>
              <a:rPr lang="en-US" cap="none" dirty="0">
                <a:effectLst/>
                <a:ea typeface="Times New Roman" panose="02020603050405020304" pitchFamily="18" charset="0"/>
                <a:cs typeface="Times New Roman" panose="02020603050405020304" pitchFamily="18" charset="0"/>
              </a:rPr>
              <a:t>As you are aware, FIRM represents and has represented previously CLIENT ONE in a variety of legal matters.  In deciding whether or not to engage FIRM to represent you jointly in this matter, as described in more detail below, you should consider whether you believe FIRM will be less zealous or eager on your behalf because of its prior relationship with CLIENT ONE; whether FIRM’S exercise of its professional judgment could be affected by its prior representation of CLIENT ONE; or whether FIRM’S acquisition of confidential information about each of you as it concerns this engagement could be detrimental to you based on </a:t>
            </a:r>
            <a:r>
              <a:rPr lang="en-US" cap="none" dirty="0" err="1">
                <a:effectLst/>
                <a:ea typeface="Times New Roman" panose="02020603050405020304" pitchFamily="18" charset="0"/>
                <a:cs typeface="Times New Roman" panose="02020603050405020304" pitchFamily="18" charset="0"/>
              </a:rPr>
              <a:t>FIRM’s</a:t>
            </a:r>
            <a:r>
              <a:rPr lang="en-US" cap="none" dirty="0">
                <a:effectLst/>
                <a:ea typeface="Times New Roman" panose="02020603050405020304" pitchFamily="18" charset="0"/>
                <a:cs typeface="Times New Roman" panose="02020603050405020304" pitchFamily="18" charset="0"/>
              </a:rPr>
              <a:t> prior representation of CLIENT ONE.  To be clear, we do not believe that our representation of you, jointly, in this matter will be limited in any way by our prior representation of CLIENT ONE.  But these are important issues you should consider as you make decisions about joint representation.</a:t>
            </a:r>
          </a:p>
          <a:p>
            <a:endParaRPr lang="en-US" dirty="0"/>
          </a:p>
        </p:txBody>
      </p:sp>
    </p:spTree>
    <p:extLst>
      <p:ext uri="{BB962C8B-B14F-4D97-AF65-F5344CB8AC3E}">
        <p14:creationId xmlns:p14="http://schemas.microsoft.com/office/powerpoint/2010/main" val="1211734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8B9A-1F47-4E94-B78B-2A6F4309B0DB}"/>
              </a:ext>
            </a:extLst>
          </p:cNvPr>
          <p:cNvSpPr>
            <a:spLocks noGrp="1"/>
          </p:cNvSpPr>
          <p:nvPr>
            <p:ph type="title"/>
          </p:nvPr>
        </p:nvSpPr>
        <p:spPr>
          <a:xfrm>
            <a:off x="1141413" y="609600"/>
            <a:ext cx="9905998" cy="841131"/>
          </a:xfrm>
        </p:spPr>
        <p:txBody>
          <a:bodyPr/>
          <a:lstStyle/>
          <a:p>
            <a:r>
              <a:rPr lang="en-US" b="1" dirty="0"/>
              <a:t>What are the possible Adverse effects?</a:t>
            </a:r>
          </a:p>
        </p:txBody>
      </p:sp>
      <p:sp>
        <p:nvSpPr>
          <p:cNvPr id="3" name="Content Placeholder 2">
            <a:extLst>
              <a:ext uri="{FF2B5EF4-FFF2-40B4-BE49-F238E27FC236}">
                <a16:creationId xmlns:a16="http://schemas.microsoft.com/office/drawing/2014/main" id="{1CE8F217-C1D5-483A-80C8-32A05C369ED8}"/>
              </a:ext>
            </a:extLst>
          </p:cNvPr>
          <p:cNvSpPr>
            <a:spLocks noGrp="1"/>
          </p:cNvSpPr>
          <p:nvPr>
            <p:ph idx="1"/>
          </p:nvPr>
        </p:nvSpPr>
        <p:spPr>
          <a:xfrm>
            <a:off x="1141413" y="1987062"/>
            <a:ext cx="9905998" cy="3812931"/>
          </a:xfrm>
        </p:spPr>
        <p:txBody>
          <a:bodyPr>
            <a:normAutofit lnSpcReduction="10000"/>
          </a:bodyPr>
          <a:lstStyle/>
          <a:p>
            <a:r>
              <a:rPr lang="en-US" sz="2800" cap="none" dirty="0">
                <a:effectLst>
                  <a:glow rad="38100">
                    <a:schemeClr val="bg1">
                      <a:lumMod val="50000"/>
                      <a:lumOff val="50000"/>
                      <a:alpha val="20000"/>
                    </a:schemeClr>
                  </a:glow>
                </a:effectLst>
              </a:rPr>
              <a:t>Rule 1.7 </a:t>
            </a:r>
            <a:r>
              <a:rPr lang="en-US" sz="2800" cap="none" dirty="0" err="1">
                <a:effectLst>
                  <a:glow rad="38100">
                    <a:schemeClr val="bg1">
                      <a:lumMod val="50000"/>
                      <a:lumOff val="50000"/>
                      <a:alpha val="20000"/>
                    </a:schemeClr>
                  </a:glow>
                </a:effectLst>
              </a:rPr>
              <a:t>cmt</a:t>
            </a:r>
            <a:r>
              <a:rPr lang="en-US" sz="2800" cap="none" dirty="0">
                <a:effectLst>
                  <a:glow rad="38100">
                    <a:schemeClr val="bg1">
                      <a:lumMod val="50000"/>
                      <a:lumOff val="50000"/>
                      <a:alpha val="20000"/>
                    </a:schemeClr>
                  </a:glow>
                </a:effectLst>
              </a:rPr>
              <a:t> [18]: “When representation of multiple clients in a single matter is undertaken, the information must include the implications of the common representation, including possible effects on loyalty, confidentiality and the attorney-client privilege and the advantages and risks involved.”</a:t>
            </a:r>
          </a:p>
          <a:p>
            <a:pPr marL="0" indent="0">
              <a:buNone/>
            </a:pPr>
            <a:endParaRPr lang="en-US" sz="2800" cap="none" dirty="0">
              <a:effectLst>
                <a:glow rad="38100">
                  <a:schemeClr val="bg1">
                    <a:lumMod val="50000"/>
                    <a:lumOff val="50000"/>
                    <a:alpha val="20000"/>
                  </a:schemeClr>
                </a:glow>
              </a:effectLst>
            </a:endParaRPr>
          </a:p>
          <a:p>
            <a:r>
              <a:rPr lang="en-US" sz="2800" cap="none" dirty="0">
                <a:effectLst>
                  <a:glow rad="38100">
                    <a:schemeClr val="bg1">
                      <a:lumMod val="50000"/>
                      <a:lumOff val="50000"/>
                      <a:alpha val="20000"/>
                    </a:schemeClr>
                  </a:glow>
                </a:effectLst>
              </a:rPr>
              <a:t>See also </a:t>
            </a:r>
            <a:r>
              <a:rPr lang="en-US" sz="2800" cap="none" dirty="0" err="1">
                <a:effectLst>
                  <a:glow rad="38100">
                    <a:schemeClr val="bg1">
                      <a:lumMod val="50000"/>
                      <a:lumOff val="50000"/>
                      <a:alpha val="20000"/>
                    </a:schemeClr>
                  </a:glow>
                </a:effectLst>
              </a:rPr>
              <a:t>cmts</a:t>
            </a:r>
            <a:r>
              <a:rPr lang="en-US" sz="2800" cap="none" dirty="0">
                <a:effectLst>
                  <a:glow rad="38100">
                    <a:schemeClr val="bg1">
                      <a:lumMod val="50000"/>
                      <a:lumOff val="50000"/>
                      <a:alpha val="20000"/>
                    </a:schemeClr>
                  </a:glow>
                </a:effectLst>
              </a:rPr>
              <a:t> [29] – [33]</a:t>
            </a:r>
          </a:p>
        </p:txBody>
      </p:sp>
    </p:spTree>
    <p:extLst>
      <p:ext uri="{BB962C8B-B14F-4D97-AF65-F5344CB8AC3E}">
        <p14:creationId xmlns:p14="http://schemas.microsoft.com/office/powerpoint/2010/main" val="37230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47D9F-25A9-4DC2-9E54-EEDB004D2258}"/>
              </a:ext>
            </a:extLst>
          </p:cNvPr>
          <p:cNvSpPr>
            <a:spLocks noGrp="1"/>
          </p:cNvSpPr>
          <p:nvPr>
            <p:ph type="title"/>
          </p:nvPr>
        </p:nvSpPr>
        <p:spPr>
          <a:xfrm>
            <a:off x="1141413" y="609600"/>
            <a:ext cx="9905998" cy="779585"/>
          </a:xfrm>
        </p:spPr>
        <p:txBody>
          <a:bodyPr>
            <a:normAutofit fontScale="90000"/>
          </a:bodyPr>
          <a:lstStyle/>
          <a:p>
            <a:r>
              <a:rPr lang="en-US" b="1" dirty="0"/>
              <a:t>Sample Language: CONFIDENTIALITY AND PRIVILEGE</a:t>
            </a:r>
          </a:p>
        </p:txBody>
      </p:sp>
      <p:sp>
        <p:nvSpPr>
          <p:cNvPr id="3" name="Content Placeholder 2">
            <a:extLst>
              <a:ext uri="{FF2B5EF4-FFF2-40B4-BE49-F238E27FC236}">
                <a16:creationId xmlns:a16="http://schemas.microsoft.com/office/drawing/2014/main" id="{FBDFCBC5-CED0-4565-8251-368669C530A3}"/>
              </a:ext>
            </a:extLst>
          </p:cNvPr>
          <p:cNvSpPr>
            <a:spLocks noGrp="1"/>
          </p:cNvSpPr>
          <p:nvPr>
            <p:ph idx="1"/>
          </p:nvPr>
        </p:nvSpPr>
        <p:spPr>
          <a:xfrm>
            <a:off x="1141413" y="1389185"/>
            <a:ext cx="9905998" cy="5011615"/>
          </a:xfrm>
        </p:spPr>
        <p:txBody>
          <a:bodyPr>
            <a:normAutofit fontScale="92500" lnSpcReduction="10000"/>
          </a:bodyPr>
          <a:lstStyle/>
          <a:p>
            <a:pPr marL="0" indent="0">
              <a:buNone/>
            </a:pPr>
            <a:r>
              <a:rPr lang="en-US" cap="none" dirty="0">
                <a:effectLst/>
                <a:ea typeface="Times New Roman" panose="02020603050405020304" pitchFamily="18" charset="0"/>
                <a:cs typeface="Times New Roman" panose="02020603050405020304" pitchFamily="18" charset="0"/>
              </a:rPr>
              <a:t>In a joint representation such as this one, there is no confidentiality between you with regard to information material to the representation.  In other words, what one client shares with the lawyers working on the Transaction might be shared with the other clients, because all of you, jointly, have a general right to know what information your lawyers possess, and to understand the advice we have given.  </a:t>
            </a:r>
          </a:p>
          <a:p>
            <a:pPr marL="0" indent="0">
              <a:buNone/>
            </a:pPr>
            <a:r>
              <a:rPr lang="en-US" cap="none" dirty="0">
                <a:effectLst/>
                <a:ea typeface="Times New Roman" panose="02020603050405020304" pitchFamily="18" charset="0"/>
                <a:cs typeface="Times New Roman" panose="02020603050405020304" pitchFamily="18" charset="0"/>
              </a:rPr>
              <a:t>In a joint representation, no client can claim that information provided to the lawyers should be kept confidential from other joint clients.  The lack of confidentiality as between each of you means that if you later engage in litigation against each other, none of you will be able to claim a privilege as to communications between any of you and FIRM concerning this matter.  If you are concerned about maintaining the confidentiality of your information as to the other joint clients identified in this letter, then you should consider arranging for separate counsel. Conversely, if you are not concerned about this issue, then our joint representation of you should enable you to work together efficiently and effectively to complete the Transaction.  </a:t>
            </a:r>
          </a:p>
          <a:p>
            <a:pPr marL="0" indent="0">
              <a:buNone/>
            </a:pPr>
            <a:r>
              <a:rPr lang="en-US" cap="none" dirty="0">
                <a:effectLst/>
                <a:ea typeface="Times New Roman" panose="02020603050405020304" pitchFamily="18" charset="0"/>
                <a:cs typeface="Times New Roman" panose="02020603050405020304" pitchFamily="18" charset="0"/>
              </a:rPr>
              <a:t>You should also note that the joint representation does not compromise in any way the attorney-client privilege as to any third party.</a:t>
            </a:r>
          </a:p>
          <a:p>
            <a:endParaRPr lang="en-US" dirty="0"/>
          </a:p>
        </p:txBody>
      </p:sp>
    </p:spTree>
    <p:extLst>
      <p:ext uri="{BB962C8B-B14F-4D97-AF65-F5344CB8AC3E}">
        <p14:creationId xmlns:p14="http://schemas.microsoft.com/office/powerpoint/2010/main" val="1573395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52C20-1BEB-4C9C-B952-68E75A98CE19}"/>
              </a:ext>
            </a:extLst>
          </p:cNvPr>
          <p:cNvSpPr>
            <a:spLocks noGrp="1"/>
          </p:cNvSpPr>
          <p:nvPr>
            <p:ph type="title"/>
          </p:nvPr>
        </p:nvSpPr>
        <p:spPr>
          <a:xfrm>
            <a:off x="1141413" y="609600"/>
            <a:ext cx="9905998" cy="1016977"/>
          </a:xfrm>
        </p:spPr>
        <p:txBody>
          <a:bodyPr>
            <a:normAutofit fontScale="90000"/>
          </a:bodyPr>
          <a:lstStyle/>
          <a:p>
            <a:r>
              <a:rPr lang="en-US" b="1" dirty="0"/>
              <a:t>SAMPLE LANGUAGE: HOW MIGHT A CONFLICT ARISE?</a:t>
            </a:r>
          </a:p>
        </p:txBody>
      </p:sp>
      <p:sp>
        <p:nvSpPr>
          <p:cNvPr id="3" name="Content Placeholder 2">
            <a:extLst>
              <a:ext uri="{FF2B5EF4-FFF2-40B4-BE49-F238E27FC236}">
                <a16:creationId xmlns:a16="http://schemas.microsoft.com/office/drawing/2014/main" id="{18D4C170-F1C1-4AD4-808D-66E4DECE7C41}"/>
              </a:ext>
            </a:extLst>
          </p:cNvPr>
          <p:cNvSpPr>
            <a:spLocks noGrp="1"/>
          </p:cNvSpPr>
          <p:nvPr>
            <p:ph idx="1"/>
          </p:nvPr>
        </p:nvSpPr>
        <p:spPr>
          <a:xfrm>
            <a:off x="1141413" y="1793631"/>
            <a:ext cx="9905998" cy="4677507"/>
          </a:xfrm>
        </p:spPr>
        <p:txBody>
          <a:bodyPr>
            <a:normAutofit fontScale="92500"/>
          </a:bodyPr>
          <a:lstStyle/>
          <a:p>
            <a:pPr marL="0" indent="0">
              <a:buNone/>
            </a:pPr>
            <a:r>
              <a:rPr lang="en-US" sz="2200" cap="none" dirty="0">
                <a:effectLst/>
                <a:ea typeface="Times New Roman" panose="02020603050405020304" pitchFamily="18" charset="0"/>
                <a:cs typeface="Times New Roman" panose="02020603050405020304" pitchFamily="18" charset="0"/>
              </a:rPr>
              <a:t>In our judgment, at this time there is no conflict of interest between you.  This conclusion is based on the fact that you share common interests in this matter, in that you all have the same goals of successfully defending or settling the litigation on terms that are favorable to you all, collectively.  However, as separate entities with different financial and personal motivations, your interests might, at some point, diverge. </a:t>
            </a:r>
            <a:r>
              <a:rPr lang="en-US" sz="2200" b="1" cap="none" dirty="0">
                <a:solidFill>
                  <a:srgbClr val="FF0000"/>
                </a:solidFill>
                <a:effectLst/>
                <a:ea typeface="Times New Roman" panose="02020603050405020304" pitchFamily="18" charset="0"/>
                <a:cs typeface="Times New Roman" panose="02020603050405020304" pitchFamily="18" charset="0"/>
              </a:rPr>
              <a:t>For example, a dispute could arise between some or all of you with regard to the terms of a settlement, including the total settlement amount or the details of how the settlement will be funded.</a:t>
            </a:r>
            <a:r>
              <a:rPr lang="en-US" sz="2200" cap="none" dirty="0">
                <a:effectLst/>
                <a:ea typeface="Times New Roman" panose="02020603050405020304" pitchFamily="18" charset="0"/>
                <a:cs typeface="Times New Roman" panose="02020603050405020304" pitchFamily="18" charset="0"/>
              </a:rPr>
              <a:t>  These are just some examples of conflicts that could arise.  To help us continue to assess conflicts, we will depend on you to keep us advised of changes in owners, principals, affiliates and potential adverse parties that might affect our analysis of actual or potential conflict of interests.  We will also depend on you to keep us apprised of any divergence in your respective expectations, strategies, or goals with regard to our work in the litigation.</a:t>
            </a:r>
          </a:p>
          <a:p>
            <a:endParaRPr lang="en-US" dirty="0"/>
          </a:p>
        </p:txBody>
      </p:sp>
    </p:spTree>
    <p:extLst>
      <p:ext uri="{BB962C8B-B14F-4D97-AF65-F5344CB8AC3E}">
        <p14:creationId xmlns:p14="http://schemas.microsoft.com/office/powerpoint/2010/main" val="10100952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3195C-FD06-419D-9B61-6CF65B000162}"/>
              </a:ext>
            </a:extLst>
          </p:cNvPr>
          <p:cNvSpPr>
            <a:spLocks noGrp="1"/>
          </p:cNvSpPr>
          <p:nvPr>
            <p:ph type="title"/>
          </p:nvPr>
        </p:nvSpPr>
        <p:spPr>
          <a:xfrm>
            <a:off x="1141413" y="609600"/>
            <a:ext cx="9905998" cy="929054"/>
          </a:xfrm>
        </p:spPr>
        <p:txBody>
          <a:bodyPr/>
          <a:lstStyle/>
          <a:p>
            <a:r>
              <a:rPr lang="en-US" b="1" dirty="0"/>
              <a:t>SAMPLE LANGUAGE: CONFLICT RESOLUTION</a:t>
            </a:r>
          </a:p>
        </p:txBody>
      </p:sp>
      <p:sp>
        <p:nvSpPr>
          <p:cNvPr id="3" name="Content Placeholder 2">
            <a:extLst>
              <a:ext uri="{FF2B5EF4-FFF2-40B4-BE49-F238E27FC236}">
                <a16:creationId xmlns:a16="http://schemas.microsoft.com/office/drawing/2014/main" id="{DE27B30D-D341-43DE-BC6D-1907E192C4B5}"/>
              </a:ext>
            </a:extLst>
          </p:cNvPr>
          <p:cNvSpPr>
            <a:spLocks noGrp="1"/>
          </p:cNvSpPr>
          <p:nvPr>
            <p:ph idx="1"/>
          </p:nvPr>
        </p:nvSpPr>
        <p:spPr>
          <a:xfrm>
            <a:off x="1141413" y="2145323"/>
            <a:ext cx="9905998" cy="3645877"/>
          </a:xfrm>
        </p:spPr>
        <p:txBody>
          <a:bodyPr>
            <a:noAutofit/>
          </a:bodyPr>
          <a:lstStyle/>
          <a:p>
            <a:pPr marL="0" indent="0">
              <a:buNone/>
            </a:pPr>
            <a:r>
              <a:rPr lang="en-US" sz="2400" cap="none" dirty="0">
                <a:effectLst/>
                <a:ea typeface="Times New Roman" panose="02020603050405020304" pitchFamily="18" charset="0"/>
              </a:rPr>
              <a:t>If a conflict of interest arises between you, you understand and agree that FIRM will first provide the parties with an opportunity to resolve such conflict of interest and, if such conflict of interest cannot be resolved, then FIRM will be required to withdraw from the representation of all of you in this matter and will not represent any of you against the others with regard to this litigation or any subsequent matters that arise from it.  Such withdrawal could result in additional costs to you, inconvenience, delay in assertion of your rights by having new counsel become familiar with the facts and issues involved, and compromise of confidential information that you shared with us during the pendency of our representation.</a:t>
            </a:r>
            <a:endParaRPr lang="en-US" sz="2400" cap="none" dirty="0"/>
          </a:p>
        </p:txBody>
      </p:sp>
    </p:spTree>
    <p:extLst>
      <p:ext uri="{BB962C8B-B14F-4D97-AF65-F5344CB8AC3E}">
        <p14:creationId xmlns:p14="http://schemas.microsoft.com/office/powerpoint/2010/main" val="2736036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2DD1-2C22-90F4-6FB4-548678ACE586}"/>
              </a:ext>
            </a:extLst>
          </p:cNvPr>
          <p:cNvSpPr>
            <a:spLocks noGrp="1"/>
          </p:cNvSpPr>
          <p:nvPr>
            <p:ph type="title"/>
          </p:nvPr>
        </p:nvSpPr>
        <p:spPr>
          <a:xfrm>
            <a:off x="2301807" y="834758"/>
            <a:ext cx="7134840" cy="662144"/>
          </a:xfrm>
        </p:spPr>
        <p:txBody>
          <a:bodyPr>
            <a:noAutofit/>
          </a:bodyPr>
          <a:lstStyle/>
          <a:p>
            <a:r>
              <a:rPr lang="en-US" sz="4400" b="1" dirty="0">
                <a:solidFill>
                  <a:schemeClr val="tx1"/>
                </a:solidFill>
              </a:rPr>
              <a:t>Joint Representation</a:t>
            </a:r>
          </a:p>
        </p:txBody>
      </p:sp>
      <p:sp>
        <p:nvSpPr>
          <p:cNvPr id="8" name="TextBox 7">
            <a:extLst>
              <a:ext uri="{FF2B5EF4-FFF2-40B4-BE49-F238E27FC236}">
                <a16:creationId xmlns:a16="http://schemas.microsoft.com/office/drawing/2014/main" id="{B3C2E12D-BA9F-5FF7-EDF4-D49D1B0E009A}"/>
              </a:ext>
            </a:extLst>
          </p:cNvPr>
          <p:cNvSpPr txBox="1"/>
          <p:nvPr/>
        </p:nvSpPr>
        <p:spPr>
          <a:xfrm>
            <a:off x="573838" y="1783172"/>
            <a:ext cx="2967735" cy="923330"/>
          </a:xfrm>
          <a:prstGeom prst="rect">
            <a:avLst/>
          </a:prstGeom>
          <a:noFill/>
        </p:spPr>
        <p:txBody>
          <a:bodyPr wrap="square" rtlCol="0">
            <a:spAutoFit/>
          </a:bodyPr>
          <a:lstStyle/>
          <a:p>
            <a:r>
              <a:rPr lang="en-US" b="1" i="1" dirty="0"/>
              <a:t>Can you engage in a joint representation (and should you)?</a:t>
            </a:r>
            <a:endParaRPr lang="en-US" b="1" dirty="0"/>
          </a:p>
        </p:txBody>
      </p:sp>
      <p:sp>
        <p:nvSpPr>
          <p:cNvPr id="12" name="TextBox 11">
            <a:extLst>
              <a:ext uri="{FF2B5EF4-FFF2-40B4-BE49-F238E27FC236}">
                <a16:creationId xmlns:a16="http://schemas.microsoft.com/office/drawing/2014/main" id="{D8489B7C-4886-0179-C700-270060CE75A4}"/>
              </a:ext>
            </a:extLst>
          </p:cNvPr>
          <p:cNvSpPr txBox="1"/>
          <p:nvPr/>
        </p:nvSpPr>
        <p:spPr>
          <a:xfrm>
            <a:off x="8650428" y="1783172"/>
            <a:ext cx="3172367" cy="646331"/>
          </a:xfrm>
          <a:prstGeom prst="rect">
            <a:avLst/>
          </a:prstGeom>
          <a:noFill/>
        </p:spPr>
        <p:txBody>
          <a:bodyPr wrap="square">
            <a:spAutoFit/>
          </a:bodyPr>
          <a:lstStyle/>
          <a:p>
            <a:r>
              <a:rPr lang="en-US" b="1" i="1" dirty="0"/>
              <a:t>What happens when a conflict arises?</a:t>
            </a:r>
            <a:endParaRPr lang="en-US" b="1" dirty="0"/>
          </a:p>
        </p:txBody>
      </p:sp>
      <p:pic>
        <p:nvPicPr>
          <p:cNvPr id="14" name="Graphic 13">
            <a:extLst>
              <a:ext uri="{FF2B5EF4-FFF2-40B4-BE49-F238E27FC236}">
                <a16:creationId xmlns:a16="http://schemas.microsoft.com/office/drawing/2014/main" id="{7B9D85FB-7739-7C82-B0B3-0D79B93DB2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838" y="2986247"/>
            <a:ext cx="2221479" cy="2221479"/>
          </a:xfrm>
          <a:prstGeom prst="rect">
            <a:avLst/>
          </a:prstGeom>
        </p:spPr>
      </p:pic>
      <p:pic>
        <p:nvPicPr>
          <p:cNvPr id="16" name="Graphic 15">
            <a:extLst>
              <a:ext uri="{FF2B5EF4-FFF2-40B4-BE49-F238E27FC236}">
                <a16:creationId xmlns:a16="http://schemas.microsoft.com/office/drawing/2014/main" id="{A3ACF36B-83FC-0DDA-7C9A-69F30D944D7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17365" y="3173262"/>
            <a:ext cx="2123736" cy="2123736"/>
          </a:xfrm>
          <a:prstGeom prst="rect">
            <a:avLst/>
          </a:prstGeom>
        </p:spPr>
      </p:pic>
      <p:pic>
        <p:nvPicPr>
          <p:cNvPr id="20" name="Graphic 19">
            <a:extLst>
              <a:ext uri="{FF2B5EF4-FFF2-40B4-BE49-F238E27FC236}">
                <a16:creationId xmlns:a16="http://schemas.microsoft.com/office/drawing/2014/main" id="{64366075-ADE7-6361-3F8E-A327D89AB1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819621" y="2814516"/>
            <a:ext cx="2559738" cy="2559738"/>
          </a:xfrm>
          <a:prstGeom prst="rect">
            <a:avLst/>
          </a:prstGeom>
        </p:spPr>
      </p:pic>
      <p:sp>
        <p:nvSpPr>
          <p:cNvPr id="21" name="TextBox 20">
            <a:extLst>
              <a:ext uri="{FF2B5EF4-FFF2-40B4-BE49-F238E27FC236}">
                <a16:creationId xmlns:a16="http://schemas.microsoft.com/office/drawing/2014/main" id="{333EB644-9B40-5A45-11B9-DAD565A0BD57}"/>
              </a:ext>
            </a:extLst>
          </p:cNvPr>
          <p:cNvSpPr txBox="1"/>
          <p:nvPr/>
        </p:nvSpPr>
        <p:spPr>
          <a:xfrm>
            <a:off x="4805594" y="1776647"/>
            <a:ext cx="3172367" cy="646331"/>
          </a:xfrm>
          <a:prstGeom prst="rect">
            <a:avLst/>
          </a:prstGeom>
          <a:noFill/>
        </p:spPr>
        <p:txBody>
          <a:bodyPr wrap="square">
            <a:spAutoFit/>
          </a:bodyPr>
          <a:lstStyle/>
          <a:p>
            <a:r>
              <a:rPr lang="en-US" b="1" i="1" dirty="0"/>
              <a:t>What is necessary to jointly engage two clients?</a:t>
            </a:r>
            <a:endParaRPr lang="en-US" b="1" dirty="0"/>
          </a:p>
        </p:txBody>
      </p:sp>
    </p:spTree>
    <p:extLst>
      <p:ext uri="{BB962C8B-B14F-4D97-AF65-F5344CB8AC3E}">
        <p14:creationId xmlns:p14="http://schemas.microsoft.com/office/powerpoint/2010/main" val="647890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B7D2-52C1-43D7-9941-22E2D44CE10D}"/>
              </a:ext>
            </a:extLst>
          </p:cNvPr>
          <p:cNvSpPr>
            <a:spLocks noGrp="1"/>
          </p:cNvSpPr>
          <p:nvPr>
            <p:ph type="title"/>
          </p:nvPr>
        </p:nvSpPr>
        <p:spPr>
          <a:xfrm>
            <a:off x="1141413" y="609600"/>
            <a:ext cx="9905998" cy="937846"/>
          </a:xfrm>
        </p:spPr>
        <p:txBody>
          <a:bodyPr/>
          <a:lstStyle/>
          <a:p>
            <a:r>
              <a:rPr lang="en-US" b="1" dirty="0"/>
              <a:t>Final Details</a:t>
            </a:r>
          </a:p>
        </p:txBody>
      </p:sp>
      <p:sp>
        <p:nvSpPr>
          <p:cNvPr id="3" name="Content Placeholder 2">
            <a:extLst>
              <a:ext uri="{FF2B5EF4-FFF2-40B4-BE49-F238E27FC236}">
                <a16:creationId xmlns:a16="http://schemas.microsoft.com/office/drawing/2014/main" id="{0C89A34B-292B-4E7E-B808-B3A753522695}"/>
              </a:ext>
            </a:extLst>
          </p:cNvPr>
          <p:cNvSpPr>
            <a:spLocks noGrp="1"/>
          </p:cNvSpPr>
          <p:nvPr>
            <p:ph idx="1"/>
          </p:nvPr>
        </p:nvSpPr>
        <p:spPr>
          <a:xfrm>
            <a:off x="1141413" y="1547447"/>
            <a:ext cx="9905998" cy="4243754"/>
          </a:xfrm>
        </p:spPr>
        <p:txBody>
          <a:bodyPr>
            <a:normAutofit/>
          </a:bodyPr>
          <a:lstStyle/>
          <a:p>
            <a:r>
              <a:rPr lang="en-US" sz="3200" cap="none" dirty="0"/>
              <a:t>Requirement: Put it in writing</a:t>
            </a:r>
          </a:p>
          <a:p>
            <a:pPr marL="0" indent="0">
              <a:buNone/>
            </a:pPr>
            <a:endParaRPr lang="en-US" sz="3200" cap="none" dirty="0"/>
          </a:p>
          <a:p>
            <a:r>
              <a:rPr lang="en-US" sz="3200" cap="none" dirty="0"/>
              <a:t>Best Practice: Ask for client signature</a:t>
            </a:r>
          </a:p>
        </p:txBody>
      </p:sp>
    </p:spTree>
    <p:extLst>
      <p:ext uri="{BB962C8B-B14F-4D97-AF65-F5344CB8AC3E}">
        <p14:creationId xmlns:p14="http://schemas.microsoft.com/office/powerpoint/2010/main" val="2851375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1ED8E7-8DB3-2855-CE8F-3B1F5D6E6E9B}"/>
              </a:ext>
            </a:extLst>
          </p:cNvPr>
          <p:cNvSpPr txBox="1"/>
          <p:nvPr/>
        </p:nvSpPr>
        <p:spPr>
          <a:xfrm>
            <a:off x="5883234" y="2187102"/>
            <a:ext cx="5295089" cy="2123658"/>
          </a:xfrm>
          <a:prstGeom prst="rect">
            <a:avLst/>
          </a:prstGeom>
          <a:noFill/>
        </p:spPr>
        <p:txBody>
          <a:bodyPr wrap="square" rtlCol="0">
            <a:spAutoFit/>
          </a:bodyPr>
          <a:lstStyle/>
          <a:p>
            <a:pPr algn="ctr"/>
            <a:r>
              <a:rPr lang="en-US" sz="4400" b="1" dirty="0"/>
              <a:t>What Happens When a Conflict Arises?</a:t>
            </a:r>
          </a:p>
        </p:txBody>
      </p:sp>
      <p:pic>
        <p:nvPicPr>
          <p:cNvPr id="5" name="Graphic 4">
            <a:extLst>
              <a:ext uri="{FF2B5EF4-FFF2-40B4-BE49-F238E27FC236}">
                <a16:creationId xmlns:a16="http://schemas.microsoft.com/office/drawing/2014/main" id="{A716548E-1659-54EB-6295-1AE0454C0C4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6131" y="1442915"/>
            <a:ext cx="3806881" cy="3806881"/>
          </a:xfrm>
          <a:prstGeom prst="rect">
            <a:avLst/>
          </a:prstGeom>
        </p:spPr>
      </p:pic>
    </p:spTree>
    <p:extLst>
      <p:ext uri="{BB962C8B-B14F-4D97-AF65-F5344CB8AC3E}">
        <p14:creationId xmlns:p14="http://schemas.microsoft.com/office/powerpoint/2010/main" val="1743750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BCB47-3F80-4FAD-A800-F326FF50AC73}"/>
              </a:ext>
            </a:extLst>
          </p:cNvPr>
          <p:cNvSpPr>
            <a:spLocks noGrp="1"/>
          </p:cNvSpPr>
          <p:nvPr>
            <p:ph type="title"/>
          </p:nvPr>
        </p:nvSpPr>
        <p:spPr>
          <a:xfrm>
            <a:off x="1141413" y="203200"/>
            <a:ext cx="9905998" cy="1518920"/>
          </a:xfrm>
        </p:spPr>
        <p:txBody>
          <a:bodyPr/>
          <a:lstStyle/>
          <a:p>
            <a:pPr algn="ctr"/>
            <a:r>
              <a:rPr lang="en-US" dirty="0"/>
              <a:t>How Does it Happen?</a:t>
            </a:r>
          </a:p>
        </p:txBody>
      </p:sp>
      <p:sp>
        <p:nvSpPr>
          <p:cNvPr id="3" name="Content Placeholder 2">
            <a:extLst>
              <a:ext uri="{FF2B5EF4-FFF2-40B4-BE49-F238E27FC236}">
                <a16:creationId xmlns:a16="http://schemas.microsoft.com/office/drawing/2014/main" id="{0283F83D-F017-4F46-92F1-03F7A046CE1A}"/>
              </a:ext>
            </a:extLst>
          </p:cNvPr>
          <p:cNvSpPr>
            <a:spLocks noGrp="1"/>
          </p:cNvSpPr>
          <p:nvPr>
            <p:ph idx="1"/>
          </p:nvPr>
        </p:nvSpPr>
        <p:spPr>
          <a:xfrm>
            <a:off x="1066800" y="1509712"/>
            <a:ext cx="9980611" cy="4870768"/>
          </a:xfrm>
        </p:spPr>
        <p:txBody>
          <a:bodyPr/>
          <a:lstStyle/>
          <a:p>
            <a:r>
              <a:rPr lang="en-US" sz="2600" dirty="0"/>
              <a:t>One Client Withdraws consent</a:t>
            </a:r>
          </a:p>
          <a:p>
            <a:r>
              <a:rPr lang="en-US" sz="2600" dirty="0"/>
              <a:t>One Client wants you to Withhold Information from the other</a:t>
            </a:r>
          </a:p>
          <a:p>
            <a:r>
              <a:rPr lang="en-US" sz="2600" dirty="0"/>
              <a:t>Lawyer is Aware of Information harmful to other Client’s Interests</a:t>
            </a:r>
          </a:p>
          <a:p>
            <a:r>
              <a:rPr lang="en-US" sz="2600" dirty="0"/>
              <a:t>One Client offered a Plea Bargain in Exchange for Testimony</a:t>
            </a:r>
          </a:p>
          <a:p>
            <a:r>
              <a:rPr lang="en-US" sz="2600" dirty="0"/>
              <a:t>Limited Resources to Satisfy a Judgment</a:t>
            </a:r>
          </a:p>
          <a:p>
            <a:r>
              <a:rPr lang="en-US" sz="2600" dirty="0"/>
              <a:t>Lump Sum Settlement offered</a:t>
            </a:r>
          </a:p>
          <a:p>
            <a:r>
              <a:rPr lang="en-US" sz="2600" dirty="0"/>
              <a:t>Claims by one Client against another</a:t>
            </a:r>
          </a:p>
          <a:p>
            <a:r>
              <a:rPr lang="en-US" sz="2600" dirty="0"/>
              <a:t>Allocation of Fault between Plaintiffs or Defendants</a:t>
            </a:r>
          </a:p>
          <a:p>
            <a:endParaRPr lang="en-US" dirty="0"/>
          </a:p>
        </p:txBody>
      </p:sp>
    </p:spTree>
    <p:extLst>
      <p:ext uri="{BB962C8B-B14F-4D97-AF65-F5344CB8AC3E}">
        <p14:creationId xmlns:p14="http://schemas.microsoft.com/office/powerpoint/2010/main" val="3987477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D2B91-759B-43B3-B4AD-2353FDE3C5F5}"/>
              </a:ext>
            </a:extLst>
          </p:cNvPr>
          <p:cNvSpPr>
            <a:spLocks noGrp="1"/>
          </p:cNvSpPr>
          <p:nvPr>
            <p:ph type="title"/>
          </p:nvPr>
        </p:nvSpPr>
        <p:spPr>
          <a:xfrm>
            <a:off x="1143001" y="254000"/>
            <a:ext cx="9905998" cy="955040"/>
          </a:xfrm>
        </p:spPr>
        <p:txBody>
          <a:bodyPr/>
          <a:lstStyle/>
          <a:p>
            <a:pPr algn="ctr"/>
            <a:r>
              <a:rPr lang="en-US" dirty="0"/>
              <a:t>What to Do</a:t>
            </a:r>
          </a:p>
        </p:txBody>
      </p:sp>
      <p:sp>
        <p:nvSpPr>
          <p:cNvPr id="3" name="Content Placeholder 2">
            <a:extLst>
              <a:ext uri="{FF2B5EF4-FFF2-40B4-BE49-F238E27FC236}">
                <a16:creationId xmlns:a16="http://schemas.microsoft.com/office/drawing/2014/main" id="{0B9E482F-B8C7-46E0-85E1-B134EAC5A5CF}"/>
              </a:ext>
            </a:extLst>
          </p:cNvPr>
          <p:cNvSpPr>
            <a:spLocks noGrp="1"/>
          </p:cNvSpPr>
          <p:nvPr>
            <p:ph idx="1"/>
          </p:nvPr>
        </p:nvSpPr>
        <p:spPr>
          <a:xfrm>
            <a:off x="798513" y="1341120"/>
            <a:ext cx="9905998" cy="5039360"/>
          </a:xfrm>
        </p:spPr>
        <p:txBody>
          <a:bodyPr>
            <a:noAutofit/>
          </a:bodyPr>
          <a:lstStyle/>
          <a:p>
            <a:r>
              <a:rPr lang="en-US" sz="2200" dirty="0"/>
              <a:t>Aggregate Settlement offer-Rule 1.8 (g)</a:t>
            </a:r>
          </a:p>
          <a:p>
            <a:pPr lvl="1"/>
            <a:r>
              <a:rPr lang="en-US" sz="2200" dirty="0"/>
              <a:t>Must have Informed Consent by Each Client in a </a:t>
            </a:r>
            <a:r>
              <a:rPr lang="en-US" sz="2200" b="1" dirty="0"/>
              <a:t>Writing Signed by Each Client</a:t>
            </a:r>
          </a:p>
          <a:p>
            <a:r>
              <a:rPr lang="en-US" sz="2200" dirty="0"/>
              <a:t>Evaluate on an Ongoing Basis whether developments Require Additional Disclosures and Consents – Rule 1.4 (a) (1)</a:t>
            </a:r>
          </a:p>
          <a:p>
            <a:r>
              <a:rPr lang="en-US" sz="2200" dirty="0"/>
              <a:t>Consider Whether Withdrawal is Required from All Clients-Rule 1.7 </a:t>
            </a:r>
            <a:r>
              <a:rPr lang="en-US" sz="2200" dirty="0" err="1"/>
              <a:t>cmt</a:t>
            </a:r>
            <a:r>
              <a:rPr lang="en-US" sz="2200" dirty="0"/>
              <a:t>. 29</a:t>
            </a:r>
          </a:p>
          <a:p>
            <a:r>
              <a:rPr lang="en-US" sz="2200" dirty="0"/>
              <a:t>Consider Rule 1.9 if one client withdraws consent</a:t>
            </a:r>
          </a:p>
          <a:p>
            <a:pPr lvl="1"/>
            <a:r>
              <a:rPr lang="en-US" sz="2200" dirty="0"/>
              <a:t>Former client</a:t>
            </a:r>
          </a:p>
          <a:p>
            <a:pPr lvl="1"/>
            <a:r>
              <a:rPr lang="en-US" sz="2200" dirty="0"/>
              <a:t>Cannot Represent Another in Same or Substantially Related Matter-Rule i.9 (a)</a:t>
            </a:r>
          </a:p>
          <a:p>
            <a:pPr lvl="2"/>
            <a:r>
              <a:rPr lang="en-US" sz="2200" dirty="0"/>
              <a:t>Cannot use or Reveal Information to Disadvantage of Former Client-Rule 1.9 (c)</a:t>
            </a:r>
          </a:p>
        </p:txBody>
      </p:sp>
    </p:spTree>
    <p:extLst>
      <p:ext uri="{BB962C8B-B14F-4D97-AF65-F5344CB8AC3E}">
        <p14:creationId xmlns:p14="http://schemas.microsoft.com/office/powerpoint/2010/main" val="2941187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07B43-7EDB-4F19-A1EF-0B378F1429E5}"/>
              </a:ext>
            </a:extLst>
          </p:cNvPr>
          <p:cNvSpPr>
            <a:spLocks noGrp="1"/>
          </p:cNvSpPr>
          <p:nvPr>
            <p:ph type="title"/>
          </p:nvPr>
        </p:nvSpPr>
        <p:spPr>
          <a:xfrm>
            <a:off x="1143001" y="335280"/>
            <a:ext cx="9905998" cy="802640"/>
          </a:xfrm>
        </p:spPr>
        <p:txBody>
          <a:bodyPr/>
          <a:lstStyle/>
          <a:p>
            <a:pPr algn="ctr"/>
            <a:r>
              <a:rPr lang="en-US" dirty="0"/>
              <a:t>Possible Fallout</a:t>
            </a:r>
          </a:p>
        </p:txBody>
      </p:sp>
      <p:sp>
        <p:nvSpPr>
          <p:cNvPr id="3" name="Content Placeholder 2">
            <a:extLst>
              <a:ext uri="{FF2B5EF4-FFF2-40B4-BE49-F238E27FC236}">
                <a16:creationId xmlns:a16="http://schemas.microsoft.com/office/drawing/2014/main" id="{61C4330B-6751-40E9-A910-26A41BCAA03A}"/>
              </a:ext>
            </a:extLst>
          </p:cNvPr>
          <p:cNvSpPr>
            <a:spLocks noGrp="1"/>
          </p:cNvSpPr>
          <p:nvPr>
            <p:ph idx="1"/>
          </p:nvPr>
        </p:nvSpPr>
        <p:spPr>
          <a:xfrm>
            <a:off x="962025" y="1137921"/>
            <a:ext cx="10085386" cy="4653280"/>
          </a:xfrm>
        </p:spPr>
        <p:txBody>
          <a:bodyPr>
            <a:normAutofit/>
          </a:bodyPr>
          <a:lstStyle/>
          <a:p>
            <a:r>
              <a:rPr lang="en-US" sz="2600" dirty="0"/>
              <a:t>Withdrawal required from </a:t>
            </a:r>
            <a:r>
              <a:rPr lang="en-US" sz="2600" b="1" dirty="0"/>
              <a:t>All Clients</a:t>
            </a:r>
          </a:p>
          <a:p>
            <a:r>
              <a:rPr lang="en-US" sz="2600" dirty="0"/>
              <a:t>Added Costs to Client</a:t>
            </a:r>
          </a:p>
          <a:p>
            <a:r>
              <a:rPr lang="en-US" sz="2600" dirty="0"/>
              <a:t>Delays</a:t>
            </a:r>
          </a:p>
          <a:p>
            <a:r>
              <a:rPr lang="en-US" sz="2600" dirty="0"/>
              <a:t>Embarrassment</a:t>
            </a:r>
          </a:p>
          <a:p>
            <a:r>
              <a:rPr lang="en-US" sz="2600" dirty="0"/>
              <a:t>Non-Payment</a:t>
            </a:r>
          </a:p>
          <a:p>
            <a:r>
              <a:rPr lang="en-US" sz="2600" dirty="0"/>
              <a:t>Grievances</a:t>
            </a:r>
          </a:p>
          <a:p>
            <a:r>
              <a:rPr lang="en-US" sz="2600" dirty="0"/>
              <a:t>Fired</a:t>
            </a:r>
          </a:p>
          <a:p>
            <a:r>
              <a:rPr lang="en-US" sz="2600" dirty="0"/>
              <a:t>Claims Against you and/or the Firm</a:t>
            </a:r>
          </a:p>
        </p:txBody>
      </p:sp>
    </p:spTree>
    <p:extLst>
      <p:ext uri="{BB962C8B-B14F-4D97-AF65-F5344CB8AC3E}">
        <p14:creationId xmlns:p14="http://schemas.microsoft.com/office/powerpoint/2010/main" val="3496236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10C4-D481-4168-865C-6C33A25A3B0D}"/>
              </a:ext>
            </a:extLst>
          </p:cNvPr>
          <p:cNvSpPr>
            <a:spLocks noGrp="1"/>
          </p:cNvSpPr>
          <p:nvPr>
            <p:ph type="title"/>
          </p:nvPr>
        </p:nvSpPr>
        <p:spPr/>
        <p:txBody>
          <a:bodyPr/>
          <a:lstStyle/>
          <a:p>
            <a:pPr algn="ctr"/>
            <a:r>
              <a:rPr lang="en-US" dirty="0"/>
              <a:t>How to Handle Fallout</a:t>
            </a:r>
          </a:p>
        </p:txBody>
      </p:sp>
      <p:sp>
        <p:nvSpPr>
          <p:cNvPr id="3" name="Content Placeholder 2">
            <a:extLst>
              <a:ext uri="{FF2B5EF4-FFF2-40B4-BE49-F238E27FC236}">
                <a16:creationId xmlns:a16="http://schemas.microsoft.com/office/drawing/2014/main" id="{20128C1C-30D8-4ADC-BFC3-82E519B52507}"/>
              </a:ext>
            </a:extLst>
          </p:cNvPr>
          <p:cNvSpPr>
            <a:spLocks noGrp="1"/>
          </p:cNvSpPr>
          <p:nvPr>
            <p:ph idx="1"/>
          </p:nvPr>
        </p:nvSpPr>
        <p:spPr>
          <a:xfrm>
            <a:off x="714375" y="1914525"/>
            <a:ext cx="10333036" cy="3876675"/>
          </a:xfrm>
        </p:spPr>
        <p:txBody>
          <a:bodyPr/>
          <a:lstStyle/>
          <a:p>
            <a:r>
              <a:rPr lang="en-US" dirty="0"/>
              <a:t>Do Not Try to Handle it Yourself!!</a:t>
            </a:r>
          </a:p>
          <a:p>
            <a:r>
              <a:rPr lang="en-US" dirty="0"/>
              <a:t>Use your Resources</a:t>
            </a:r>
          </a:p>
          <a:p>
            <a:pPr lvl="1"/>
            <a:r>
              <a:rPr lang="en-US" dirty="0"/>
              <a:t>Your Firm Ethics Counsel or General Counsel</a:t>
            </a:r>
          </a:p>
          <a:p>
            <a:pPr lvl="1"/>
            <a:r>
              <a:rPr lang="en-US" dirty="0"/>
              <a:t>Your Mentor</a:t>
            </a:r>
          </a:p>
          <a:p>
            <a:pPr lvl="1"/>
            <a:r>
              <a:rPr lang="en-US" dirty="0"/>
              <a:t>Firm’s Insurance Carrier</a:t>
            </a:r>
          </a:p>
          <a:p>
            <a:pPr lvl="1"/>
            <a:r>
              <a:rPr lang="en-US" dirty="0"/>
              <a:t>Outside Counsel</a:t>
            </a:r>
          </a:p>
          <a:p>
            <a:pPr lvl="1"/>
            <a:r>
              <a:rPr lang="en-US" dirty="0"/>
              <a:t>CBA Ethics Hotline-303-860-1115</a:t>
            </a:r>
          </a:p>
          <a:p>
            <a:pPr lvl="1"/>
            <a:r>
              <a:rPr lang="en-US" dirty="0"/>
              <a:t>Ethics Opinions-CBA 135 and ABA 08-450</a:t>
            </a:r>
          </a:p>
          <a:p>
            <a:pPr lvl="1"/>
            <a:r>
              <a:rPr lang="en-US" dirty="0"/>
              <a:t>Beware of Waiving Privilege for Your Communications</a:t>
            </a:r>
          </a:p>
        </p:txBody>
      </p:sp>
    </p:spTree>
    <p:extLst>
      <p:ext uri="{BB962C8B-B14F-4D97-AF65-F5344CB8AC3E}">
        <p14:creationId xmlns:p14="http://schemas.microsoft.com/office/powerpoint/2010/main" val="3661439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96E7D7EC-8CD1-86CA-1C21-2CC11FA42264}"/>
              </a:ext>
            </a:extLst>
          </p:cNvPr>
          <p:cNvPicPr>
            <a:picLocks noChangeAspect="1"/>
          </p:cNvPicPr>
          <p:nvPr/>
        </p:nvPicPr>
        <p:blipFill>
          <a:blip r:embed="rId2"/>
          <a:stretch>
            <a:fillRect/>
          </a:stretch>
        </p:blipFill>
        <p:spPr>
          <a:xfrm>
            <a:off x="1030275" y="863949"/>
            <a:ext cx="4673567" cy="4660762"/>
          </a:xfrm>
          <a:prstGeom prst="rect">
            <a:avLst/>
          </a:prstGeom>
        </p:spPr>
      </p:pic>
      <p:sp>
        <p:nvSpPr>
          <p:cNvPr id="5" name="TextBox 4">
            <a:extLst>
              <a:ext uri="{FF2B5EF4-FFF2-40B4-BE49-F238E27FC236}">
                <a16:creationId xmlns:a16="http://schemas.microsoft.com/office/drawing/2014/main" id="{D5984009-3F9C-151B-A2A5-27428CA3CAEB}"/>
              </a:ext>
            </a:extLst>
          </p:cNvPr>
          <p:cNvSpPr txBox="1"/>
          <p:nvPr/>
        </p:nvSpPr>
        <p:spPr>
          <a:xfrm>
            <a:off x="5527040" y="2293035"/>
            <a:ext cx="6096000" cy="2123658"/>
          </a:xfrm>
          <a:prstGeom prst="rect">
            <a:avLst/>
          </a:prstGeom>
          <a:noFill/>
        </p:spPr>
        <p:txBody>
          <a:bodyPr wrap="square">
            <a:spAutoFit/>
          </a:bodyPr>
          <a:lstStyle/>
          <a:p>
            <a:pPr algn="ctr"/>
            <a:r>
              <a:rPr lang="en-US" sz="4400" b="1" dirty="0"/>
              <a:t>Can you engage in a joint representation (and should you)?</a:t>
            </a:r>
          </a:p>
        </p:txBody>
      </p:sp>
    </p:spTree>
    <p:extLst>
      <p:ext uri="{BB962C8B-B14F-4D97-AF65-F5344CB8AC3E}">
        <p14:creationId xmlns:p14="http://schemas.microsoft.com/office/powerpoint/2010/main" val="8829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15A7-C3E0-B2CB-496E-59888221A0C1}"/>
              </a:ext>
            </a:extLst>
          </p:cNvPr>
          <p:cNvSpPr>
            <a:spLocks noGrp="1"/>
          </p:cNvSpPr>
          <p:nvPr>
            <p:ph type="title"/>
          </p:nvPr>
        </p:nvSpPr>
        <p:spPr>
          <a:xfrm>
            <a:off x="1060133" y="357377"/>
            <a:ext cx="9905998" cy="1198880"/>
          </a:xfrm>
        </p:spPr>
        <p:txBody>
          <a:bodyPr/>
          <a:lstStyle/>
          <a:p>
            <a:r>
              <a:rPr lang="en-US" b="1" dirty="0"/>
              <a:t>Rule 1.7 (Concurrent Conflicts)</a:t>
            </a:r>
          </a:p>
        </p:txBody>
      </p:sp>
      <p:sp>
        <p:nvSpPr>
          <p:cNvPr id="3" name="TextBox 2">
            <a:extLst>
              <a:ext uri="{FF2B5EF4-FFF2-40B4-BE49-F238E27FC236}">
                <a16:creationId xmlns:a16="http://schemas.microsoft.com/office/drawing/2014/main" id="{11A05918-8691-43D0-70D0-B56C778A08AD}"/>
              </a:ext>
            </a:extLst>
          </p:cNvPr>
          <p:cNvSpPr txBox="1"/>
          <p:nvPr/>
        </p:nvSpPr>
        <p:spPr>
          <a:xfrm>
            <a:off x="1141413" y="1556257"/>
            <a:ext cx="10424774" cy="5755422"/>
          </a:xfrm>
          <a:prstGeom prst="rect">
            <a:avLst/>
          </a:prstGeom>
          <a:noFill/>
        </p:spPr>
        <p:txBody>
          <a:bodyPr wrap="square" rtlCol="0">
            <a:spAutoFit/>
          </a:bodyPr>
          <a:lstStyle/>
          <a:p>
            <a:pPr marL="457200" indent="-457200">
              <a:buFont typeface="Arial" panose="020B0604020202020204" pitchFamily="34" charset="0"/>
              <a:buChar char="•"/>
            </a:pPr>
            <a:r>
              <a:rPr lang="en-US" sz="2400" dirty="0"/>
              <a:t>General Rule (Rule 1.7(a))</a:t>
            </a:r>
          </a:p>
          <a:p>
            <a:pPr marL="914400" lvl="1" indent="-457200">
              <a:buFont typeface="Arial" panose="020B0604020202020204" pitchFamily="34" charset="0"/>
              <a:buChar char="•"/>
            </a:pPr>
            <a:r>
              <a:rPr lang="en-US" sz="2400" dirty="0"/>
              <a:t>Lawyer may not represent a client if the representation involves a concurrent conflict of interest</a:t>
            </a:r>
          </a:p>
          <a:p>
            <a:pPr marL="1371600" lvl="2" indent="-457200">
              <a:buFont typeface="Arial" panose="020B0604020202020204" pitchFamily="34" charset="0"/>
              <a:buChar char="•"/>
            </a:pPr>
            <a:r>
              <a:rPr lang="en-US" sz="2400" dirty="0"/>
              <a:t>Directly adverse</a:t>
            </a:r>
          </a:p>
          <a:p>
            <a:pPr marL="1371600" lvl="2" indent="-457200">
              <a:buFont typeface="Arial" panose="020B0604020202020204" pitchFamily="34" charset="0"/>
              <a:buChar char="•"/>
            </a:pPr>
            <a:r>
              <a:rPr lang="en-US" sz="2400" dirty="0"/>
              <a:t>Materially limited</a:t>
            </a:r>
          </a:p>
          <a:p>
            <a:pPr marL="457200" indent="-457200">
              <a:buFont typeface="Arial" panose="020B0604020202020204" pitchFamily="34" charset="0"/>
              <a:buChar char="•"/>
            </a:pPr>
            <a:r>
              <a:rPr lang="en-US" sz="2400" dirty="0"/>
              <a:t>Exception (Rule 1.7(b))</a:t>
            </a:r>
          </a:p>
          <a:p>
            <a:pPr marL="914400" lvl="1" indent="-457200">
              <a:buFont typeface="Arial" panose="020B0604020202020204" pitchFamily="34" charset="0"/>
              <a:buChar char="•"/>
            </a:pPr>
            <a:r>
              <a:rPr lang="en-US" sz="2400" dirty="0"/>
              <a:t>Reasonably believe you can provide competent and diligent representation</a:t>
            </a:r>
          </a:p>
          <a:p>
            <a:pPr marL="914400" lvl="1" indent="-457200">
              <a:buFont typeface="Arial" panose="020B0604020202020204" pitchFamily="34" charset="0"/>
              <a:buChar char="•"/>
            </a:pPr>
            <a:r>
              <a:rPr lang="en-US" sz="2400" dirty="0"/>
              <a:t>Not prohibited by law</a:t>
            </a:r>
          </a:p>
          <a:p>
            <a:pPr marL="914400" lvl="1" indent="-457200">
              <a:buFont typeface="Arial" panose="020B0604020202020204" pitchFamily="34" charset="0"/>
              <a:buChar char="•"/>
            </a:pPr>
            <a:r>
              <a:rPr lang="en-US" sz="2400" dirty="0"/>
              <a:t>Does not involve assertion of a claim by one client against another client in the same proceeding</a:t>
            </a:r>
          </a:p>
          <a:p>
            <a:pPr marL="914400" lvl="1" indent="-457200">
              <a:buFont typeface="Arial" panose="020B0604020202020204" pitchFamily="34" charset="0"/>
              <a:buChar char="•"/>
            </a:pPr>
            <a:r>
              <a:rPr lang="en-US" sz="2400" dirty="0"/>
              <a:t>EACH affected client provides informed consent, confirmed in writing</a:t>
            </a:r>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64574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5F54A0-43F4-C443-1976-E838703CD68A}"/>
              </a:ext>
            </a:extLst>
          </p:cNvPr>
          <p:cNvPicPr>
            <a:picLocks noChangeAspect="1"/>
          </p:cNvPicPr>
          <p:nvPr/>
        </p:nvPicPr>
        <p:blipFill>
          <a:blip r:embed="rId2"/>
          <a:stretch>
            <a:fillRect/>
          </a:stretch>
        </p:blipFill>
        <p:spPr>
          <a:xfrm>
            <a:off x="2439352" y="924359"/>
            <a:ext cx="7527608" cy="5009281"/>
          </a:xfrm>
          <a:prstGeom prst="rect">
            <a:avLst/>
          </a:prstGeom>
        </p:spPr>
      </p:pic>
    </p:spTree>
    <p:extLst>
      <p:ext uri="{BB962C8B-B14F-4D97-AF65-F5344CB8AC3E}">
        <p14:creationId xmlns:p14="http://schemas.microsoft.com/office/powerpoint/2010/main" val="3360854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15A7-C3E0-B2CB-496E-59888221A0C1}"/>
              </a:ext>
            </a:extLst>
          </p:cNvPr>
          <p:cNvSpPr>
            <a:spLocks noGrp="1"/>
          </p:cNvSpPr>
          <p:nvPr>
            <p:ph type="title"/>
          </p:nvPr>
        </p:nvSpPr>
        <p:spPr>
          <a:xfrm>
            <a:off x="1060133" y="357377"/>
            <a:ext cx="9905998" cy="1198880"/>
          </a:xfrm>
        </p:spPr>
        <p:txBody>
          <a:bodyPr/>
          <a:lstStyle/>
          <a:p>
            <a:r>
              <a:rPr lang="en-US" b="1" dirty="0"/>
              <a:t>What does that mean?</a:t>
            </a:r>
          </a:p>
        </p:txBody>
      </p:sp>
      <p:sp>
        <p:nvSpPr>
          <p:cNvPr id="3" name="TextBox 2">
            <a:extLst>
              <a:ext uri="{FF2B5EF4-FFF2-40B4-BE49-F238E27FC236}">
                <a16:creationId xmlns:a16="http://schemas.microsoft.com/office/drawing/2014/main" id="{11A05918-8691-43D0-70D0-B56C778A08AD}"/>
              </a:ext>
            </a:extLst>
          </p:cNvPr>
          <p:cNvSpPr txBox="1"/>
          <p:nvPr/>
        </p:nvSpPr>
        <p:spPr>
          <a:xfrm>
            <a:off x="1141413" y="1556257"/>
            <a:ext cx="10424774" cy="5570756"/>
          </a:xfrm>
          <a:prstGeom prst="rect">
            <a:avLst/>
          </a:prstGeom>
          <a:noFill/>
        </p:spPr>
        <p:txBody>
          <a:bodyPr wrap="square" rtlCol="0">
            <a:spAutoFit/>
          </a:bodyPr>
          <a:lstStyle/>
          <a:p>
            <a:pPr marL="457200" indent="-457200">
              <a:buFont typeface="Arial" panose="020B0604020202020204" pitchFamily="34" charset="0"/>
              <a:buChar char="•"/>
            </a:pPr>
            <a:r>
              <a:rPr lang="en-US" sz="2800" dirty="0"/>
              <a:t>Direct conflict</a:t>
            </a:r>
          </a:p>
          <a:p>
            <a:pPr marL="914400" lvl="1" indent="-457200">
              <a:buFont typeface="Arial" panose="020B0604020202020204" pitchFamily="34" charset="0"/>
              <a:buChar char="•"/>
            </a:pPr>
            <a:r>
              <a:rPr lang="en-US" sz="2800" dirty="0"/>
              <a:t>One in which the multiple clients’ interests are directly adverse</a:t>
            </a:r>
          </a:p>
          <a:p>
            <a:pPr marL="914400" lvl="1" indent="-457200">
              <a:buFont typeface="Arial" panose="020B0604020202020204" pitchFamily="34" charset="0"/>
              <a:buChar char="•"/>
            </a:pPr>
            <a:r>
              <a:rPr lang="en-US" sz="2800" dirty="0"/>
              <a:t>Transactional context	</a:t>
            </a:r>
          </a:p>
          <a:p>
            <a:pPr marL="1371600" lvl="2" indent="-457200">
              <a:buFont typeface="Arial" panose="020B0604020202020204" pitchFamily="34" charset="0"/>
              <a:buChar char="•"/>
            </a:pPr>
            <a:r>
              <a:rPr lang="en-US" sz="2800" dirty="0"/>
              <a:t>Relationship is not hostile, but can still be adverse</a:t>
            </a:r>
          </a:p>
          <a:p>
            <a:pPr marL="914400" lvl="1" indent="-457200">
              <a:buFont typeface="Arial" panose="020B0604020202020204" pitchFamily="34" charset="0"/>
              <a:buChar char="•"/>
            </a:pPr>
            <a:r>
              <a:rPr lang="en-US" sz="2800" dirty="0"/>
              <a:t>Litigation context</a:t>
            </a:r>
          </a:p>
          <a:p>
            <a:pPr marL="1371600" lvl="2" indent="-457200">
              <a:buFont typeface="Arial" panose="020B0604020202020204" pitchFamily="34" charset="0"/>
              <a:buChar char="•"/>
            </a:pPr>
            <a:r>
              <a:rPr lang="en-US" sz="2800" dirty="0"/>
              <a:t>Facts of the case, testimony discrepancies, incompatible positions as to opposing party, substantially different settlement possibilities</a:t>
            </a:r>
          </a:p>
          <a:p>
            <a:pPr lvl="1"/>
            <a:endParaRPr lang="en-US" sz="2400" dirty="0"/>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2822898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215A7-C3E0-B2CB-496E-59888221A0C1}"/>
              </a:ext>
            </a:extLst>
          </p:cNvPr>
          <p:cNvSpPr>
            <a:spLocks noGrp="1"/>
          </p:cNvSpPr>
          <p:nvPr>
            <p:ph type="title"/>
          </p:nvPr>
        </p:nvSpPr>
        <p:spPr>
          <a:xfrm>
            <a:off x="1060133" y="357377"/>
            <a:ext cx="9905998" cy="1198880"/>
          </a:xfrm>
        </p:spPr>
        <p:txBody>
          <a:bodyPr/>
          <a:lstStyle/>
          <a:p>
            <a:r>
              <a:rPr lang="en-US" b="1" dirty="0"/>
              <a:t>What does that mean?</a:t>
            </a:r>
          </a:p>
        </p:txBody>
      </p:sp>
      <p:sp>
        <p:nvSpPr>
          <p:cNvPr id="3" name="TextBox 2">
            <a:extLst>
              <a:ext uri="{FF2B5EF4-FFF2-40B4-BE49-F238E27FC236}">
                <a16:creationId xmlns:a16="http://schemas.microsoft.com/office/drawing/2014/main" id="{11A05918-8691-43D0-70D0-B56C778A08AD}"/>
              </a:ext>
            </a:extLst>
          </p:cNvPr>
          <p:cNvSpPr txBox="1"/>
          <p:nvPr/>
        </p:nvSpPr>
        <p:spPr>
          <a:xfrm>
            <a:off x="1141413" y="1556257"/>
            <a:ext cx="10424774" cy="6432530"/>
          </a:xfrm>
          <a:prstGeom prst="rect">
            <a:avLst/>
          </a:prstGeom>
          <a:noFill/>
        </p:spPr>
        <p:txBody>
          <a:bodyPr wrap="square" rtlCol="0">
            <a:spAutoFit/>
          </a:bodyPr>
          <a:lstStyle/>
          <a:p>
            <a:pPr marL="457200" indent="-457200">
              <a:buFont typeface="Arial" panose="020B0604020202020204" pitchFamily="34" charset="0"/>
              <a:buChar char="•"/>
            </a:pPr>
            <a:r>
              <a:rPr lang="en-US" sz="2800" dirty="0"/>
              <a:t>Material limitation</a:t>
            </a:r>
          </a:p>
          <a:p>
            <a:pPr marL="914400" lvl="1" indent="-457200">
              <a:buFont typeface="Arial" panose="020B0604020202020204" pitchFamily="34" charset="0"/>
              <a:buChar char="•"/>
            </a:pPr>
            <a:r>
              <a:rPr lang="en-US" sz="2800" dirty="0"/>
              <a:t>There is a significant risk that the representation of a jointly represented client will be materially limited by the lawyer’s responsibility to another client or by the lawyer’s own interests</a:t>
            </a:r>
          </a:p>
          <a:p>
            <a:pPr marL="914400" lvl="1" indent="-457200">
              <a:buFont typeface="Arial" panose="020B0604020202020204" pitchFamily="34" charset="0"/>
              <a:buChar char="•"/>
            </a:pPr>
            <a:r>
              <a:rPr lang="en-US" sz="2800" dirty="0"/>
              <a:t>Whether ability to recommend or advocate all positions that each client might reasonably take will be limited because of duty of loyalty to the other client</a:t>
            </a:r>
          </a:p>
          <a:p>
            <a:pPr marL="914400" lvl="1" indent="-457200">
              <a:buFont typeface="Arial" panose="020B0604020202020204" pitchFamily="34" charset="0"/>
              <a:buChar char="•"/>
            </a:pPr>
            <a:r>
              <a:rPr lang="en-US" sz="2800" dirty="0"/>
              <a:t>Long-standing relationship with client</a:t>
            </a:r>
          </a:p>
          <a:p>
            <a:pPr marL="914400" lvl="1" indent="-457200">
              <a:buFont typeface="Arial" panose="020B0604020202020204" pitchFamily="34" charset="0"/>
              <a:buChar char="•"/>
            </a:pPr>
            <a:r>
              <a:rPr lang="en-US" sz="2800" dirty="0"/>
              <a:t>Monetary arrangements</a:t>
            </a:r>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endParaRPr lang="en-US" sz="2400" dirty="0"/>
          </a:p>
          <a:p>
            <a:pPr marL="914400" lvl="1"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71472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F10159AB-C185-F818-0DDE-A54061C0D6E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7946" y="643467"/>
            <a:ext cx="5571066" cy="5571066"/>
          </a:xfrm>
          <a:prstGeom prst="rect">
            <a:avLst/>
          </a:prstGeom>
        </p:spPr>
      </p:pic>
      <p:sp>
        <p:nvSpPr>
          <p:cNvPr id="5" name="TextBox 4">
            <a:extLst>
              <a:ext uri="{FF2B5EF4-FFF2-40B4-BE49-F238E27FC236}">
                <a16:creationId xmlns:a16="http://schemas.microsoft.com/office/drawing/2014/main" id="{7348BC8E-BA73-7A02-B1DC-C9854AC0A96F}"/>
              </a:ext>
            </a:extLst>
          </p:cNvPr>
          <p:cNvSpPr txBox="1"/>
          <p:nvPr/>
        </p:nvSpPr>
        <p:spPr>
          <a:xfrm>
            <a:off x="5194425" y="956441"/>
            <a:ext cx="5988581" cy="5693866"/>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bg1"/>
                </a:solidFill>
              </a:rPr>
              <a:t>Fee arrangements</a:t>
            </a:r>
          </a:p>
          <a:p>
            <a:pPr marL="742950" lvl="1" indent="-285750">
              <a:buFont typeface="Arial" panose="020B0604020202020204" pitchFamily="34" charset="0"/>
              <a:buChar char="•"/>
            </a:pPr>
            <a:r>
              <a:rPr lang="en-US" sz="2800" b="1" dirty="0">
                <a:solidFill>
                  <a:schemeClr val="bg1"/>
                </a:solidFill>
              </a:rPr>
              <a:t>One client paying both fees</a:t>
            </a:r>
          </a:p>
          <a:p>
            <a:pPr marL="285750" indent="-285750">
              <a:buFont typeface="Arial" panose="020B0604020202020204" pitchFamily="34" charset="0"/>
              <a:buChar char="•"/>
            </a:pPr>
            <a:r>
              <a:rPr lang="en-US" sz="2800" b="1" dirty="0">
                <a:solidFill>
                  <a:schemeClr val="bg1"/>
                </a:solidFill>
              </a:rPr>
              <a:t>Long-standing relationship with one client</a:t>
            </a:r>
          </a:p>
          <a:p>
            <a:pPr marL="742950" lvl="1" indent="-285750">
              <a:buFont typeface="Arial" panose="020B0604020202020204" pitchFamily="34" charset="0"/>
              <a:buChar char="•"/>
            </a:pPr>
            <a:r>
              <a:rPr lang="en-US" sz="2800" b="1" dirty="0">
                <a:solidFill>
                  <a:schemeClr val="bg1"/>
                </a:solidFill>
              </a:rPr>
              <a:t>Can you be non-partial</a:t>
            </a:r>
          </a:p>
          <a:p>
            <a:pPr marL="285750" indent="-285750">
              <a:buFont typeface="Arial" panose="020B0604020202020204" pitchFamily="34" charset="0"/>
              <a:buChar char="•"/>
            </a:pPr>
            <a:r>
              <a:rPr lang="en-US" sz="2800" b="1" dirty="0">
                <a:solidFill>
                  <a:schemeClr val="bg1"/>
                </a:solidFill>
              </a:rPr>
              <a:t>Sophistication </a:t>
            </a:r>
          </a:p>
          <a:p>
            <a:pPr marL="742950" lvl="1" indent="-285750">
              <a:buFont typeface="Arial" panose="020B0604020202020204" pitchFamily="34" charset="0"/>
              <a:buChar char="•"/>
            </a:pPr>
            <a:r>
              <a:rPr lang="en-US" sz="2800" b="1" dirty="0">
                <a:solidFill>
                  <a:schemeClr val="bg1"/>
                </a:solidFill>
              </a:rPr>
              <a:t>Will the clients understand the sharing of confidential information under Colo. RPC 1.6?</a:t>
            </a:r>
          </a:p>
          <a:p>
            <a:pPr marL="285750" indent="-285750">
              <a:buFont typeface="Arial" panose="020B0604020202020204" pitchFamily="34" charset="0"/>
              <a:buChar char="•"/>
            </a:pPr>
            <a:r>
              <a:rPr lang="en-US" sz="2800" b="1" dirty="0">
                <a:solidFill>
                  <a:schemeClr val="bg1"/>
                </a:solidFill>
              </a:rPr>
              <a:t>What’s the risk a future conflict will develop?</a:t>
            </a:r>
          </a:p>
          <a:p>
            <a:pPr marL="285750" indent="-285750">
              <a:buFont typeface="Arial" panose="020B0604020202020204" pitchFamily="34" charset="0"/>
              <a:buChar char="•"/>
            </a:pPr>
            <a:endParaRPr lang="en-US" sz="2800" b="1" dirty="0">
              <a:solidFill>
                <a:schemeClr val="bg1"/>
              </a:solidFill>
            </a:endParaRPr>
          </a:p>
        </p:txBody>
      </p:sp>
    </p:spTree>
    <p:extLst>
      <p:ext uri="{BB962C8B-B14F-4D97-AF65-F5344CB8AC3E}">
        <p14:creationId xmlns:p14="http://schemas.microsoft.com/office/powerpoint/2010/main" val="704808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5F32515-9322-44A5-8C72-4C7BFB461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617F13B-5021-454F-90E5-3AB2383BF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AF9A7775-0F06-DDE8-8B7F-71E54F22F3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10467" y="643467"/>
            <a:ext cx="5571066" cy="5571066"/>
          </a:xfrm>
          <a:prstGeom prst="rect">
            <a:avLst/>
          </a:prstGeom>
        </p:spPr>
      </p:pic>
      <p:sp>
        <p:nvSpPr>
          <p:cNvPr id="3" name="Rectangle 2">
            <a:extLst>
              <a:ext uri="{FF2B5EF4-FFF2-40B4-BE49-F238E27FC236}">
                <a16:creationId xmlns:a16="http://schemas.microsoft.com/office/drawing/2014/main" id="{01332FE4-A55B-375F-51E2-688C3DC40452}"/>
              </a:ext>
            </a:extLst>
          </p:cNvPr>
          <p:cNvSpPr/>
          <p:nvPr/>
        </p:nvSpPr>
        <p:spPr>
          <a:xfrm rot="20967188">
            <a:off x="12840" y="1737052"/>
            <a:ext cx="8483600" cy="923330"/>
          </a:xfrm>
          <a:prstGeom prst="rect">
            <a:avLst/>
          </a:prstGeom>
          <a:noFill/>
        </p:spPr>
        <p:txBody>
          <a:bodyPr wrap="square" lIns="91440" tIns="45720" rIns="91440" bIns="45720">
            <a:spAutoFit/>
          </a:bodyPr>
          <a:lstStyle/>
          <a:p>
            <a:pPr algn="ctr">
              <a:spcAft>
                <a:spcPts val="600"/>
              </a:spcAft>
            </a:pPr>
            <a:r>
              <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COMPETENCE</a:t>
            </a:r>
            <a:endParaRPr lang="en-US" sz="5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Rectangle 3">
            <a:extLst>
              <a:ext uri="{FF2B5EF4-FFF2-40B4-BE49-F238E27FC236}">
                <a16:creationId xmlns:a16="http://schemas.microsoft.com/office/drawing/2014/main" id="{102E37A5-D6B0-5D93-DE0D-F25E41C55D30}"/>
              </a:ext>
            </a:extLst>
          </p:cNvPr>
          <p:cNvSpPr/>
          <p:nvPr/>
        </p:nvSpPr>
        <p:spPr>
          <a:xfrm rot="942798">
            <a:off x="6888945" y="2967335"/>
            <a:ext cx="3717684" cy="923330"/>
          </a:xfrm>
          <a:prstGeom prst="rect">
            <a:avLst/>
          </a:prstGeom>
          <a:noFill/>
        </p:spPr>
        <p:txBody>
          <a:bodyPr wrap="none" lIns="91440" tIns="45720" rIns="91440" bIns="45720">
            <a:spAutoFit/>
          </a:bodyPr>
          <a:lstStyle/>
          <a:p>
            <a:pPr algn="ctr">
              <a:spcAft>
                <a:spcPts val="600"/>
              </a:spcAft>
            </a:pPr>
            <a:r>
              <a:rPr lang="en-US" sz="5400" b="1" cap="none" spc="0" dirty="0">
                <a:ln w="6600">
                  <a:solidFill>
                    <a:schemeClr val="accent2"/>
                  </a:solidFill>
                  <a:prstDash val="solid"/>
                </a:ln>
                <a:solidFill>
                  <a:srgbClr val="FF0000"/>
                </a:solidFill>
                <a:effectLst>
                  <a:outerShdw dist="38100" dir="2700000" algn="tl" rotWithShape="0">
                    <a:schemeClr val="accent2"/>
                  </a:outerShdw>
                </a:effectLst>
              </a:rPr>
              <a:t>DILIGENCE</a:t>
            </a:r>
          </a:p>
        </p:txBody>
      </p:sp>
      <p:sp>
        <p:nvSpPr>
          <p:cNvPr id="7" name="Rectangle 6">
            <a:extLst>
              <a:ext uri="{FF2B5EF4-FFF2-40B4-BE49-F238E27FC236}">
                <a16:creationId xmlns:a16="http://schemas.microsoft.com/office/drawing/2014/main" id="{0B95D3F8-9141-BE25-6823-93005B544475}"/>
              </a:ext>
            </a:extLst>
          </p:cNvPr>
          <p:cNvSpPr/>
          <p:nvPr/>
        </p:nvSpPr>
        <p:spPr>
          <a:xfrm>
            <a:off x="1886274" y="4195605"/>
            <a:ext cx="702948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INFORMED CONSENT</a:t>
            </a:r>
          </a:p>
        </p:txBody>
      </p:sp>
    </p:spTree>
    <p:extLst>
      <p:ext uri="{BB962C8B-B14F-4D97-AF65-F5344CB8AC3E}">
        <p14:creationId xmlns:p14="http://schemas.microsoft.com/office/powerpoint/2010/main" val="28417536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otalTime>0</TotalTime>
  <Words>1597</Words>
  <Application>Microsoft Macintosh PowerPoint</Application>
  <PresentationFormat>Widescreen</PresentationFormat>
  <Paragraphs>137</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Century Gothic</vt:lpstr>
      <vt:lpstr>Mesh</vt:lpstr>
      <vt:lpstr>The Perils and pitfalls of wearing two hats</vt:lpstr>
      <vt:lpstr>Joint Representation</vt:lpstr>
      <vt:lpstr>PowerPoint Presentation</vt:lpstr>
      <vt:lpstr>Rule 1.7 (Concurrent Conflicts)</vt:lpstr>
      <vt:lpstr>PowerPoint Presentation</vt:lpstr>
      <vt:lpstr>What does that mean?</vt:lpstr>
      <vt:lpstr>What does that mean?</vt:lpstr>
      <vt:lpstr>PowerPoint Presentation</vt:lpstr>
      <vt:lpstr>PowerPoint Presentation</vt:lpstr>
      <vt:lpstr>Just Because you can doesn’t mean you should</vt:lpstr>
      <vt:lpstr>CBA Ethics Committee Opinions</vt:lpstr>
      <vt:lpstr>PowerPoint Presentation</vt:lpstr>
      <vt:lpstr>Disclose, disclose, disclose</vt:lpstr>
      <vt:lpstr>What are the “relevant circumstances”?</vt:lpstr>
      <vt:lpstr>Sample Language: PRIOR RELATIONSHIP</vt:lpstr>
      <vt:lpstr>What are the possible Adverse effects?</vt:lpstr>
      <vt:lpstr>Sample Language: CONFIDENTIALITY AND PRIVILEGE</vt:lpstr>
      <vt:lpstr>SAMPLE LANGUAGE: HOW MIGHT A CONFLICT ARISE?</vt:lpstr>
      <vt:lpstr>SAMPLE LANGUAGE: CONFLICT RESOLUTION</vt:lpstr>
      <vt:lpstr>Final Details</vt:lpstr>
      <vt:lpstr>PowerPoint Presentation</vt:lpstr>
      <vt:lpstr>How Does it Happen?</vt:lpstr>
      <vt:lpstr>What to Do</vt:lpstr>
      <vt:lpstr>Possible Fallout</vt:lpstr>
      <vt:lpstr>How to Handle Fallout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Perils and pitfalls of wearing two hats</dc:title>
  <cp:lastModifiedBy>Dana Collier Smith</cp:lastModifiedBy>
  <cp:revision>1</cp:revision>
  <dcterms:modified xsi:type="dcterms:W3CDTF">2022-08-29T18:36:27Z</dcterms:modified>
</cp:coreProperties>
</file>