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2" r:id="rId6"/>
  </p:sldMasterIdLst>
  <p:notesMasterIdLst>
    <p:notesMasterId r:id="rId45"/>
  </p:notesMasterIdLst>
  <p:handoutMasterIdLst>
    <p:handoutMasterId r:id="rId46"/>
  </p:handoutMasterIdLst>
  <p:sldIdLst>
    <p:sldId id="257" r:id="rId7"/>
    <p:sldId id="352" r:id="rId8"/>
    <p:sldId id="515" r:id="rId9"/>
    <p:sldId id="496" r:id="rId10"/>
    <p:sldId id="534" r:id="rId11"/>
    <p:sldId id="589" r:id="rId12"/>
    <p:sldId id="563" r:id="rId13"/>
    <p:sldId id="564" r:id="rId14"/>
    <p:sldId id="562" r:id="rId15"/>
    <p:sldId id="565" r:id="rId16"/>
    <p:sldId id="590" r:id="rId17"/>
    <p:sldId id="591" r:id="rId18"/>
    <p:sldId id="592" r:id="rId19"/>
    <p:sldId id="566" r:id="rId20"/>
    <p:sldId id="596" r:id="rId21"/>
    <p:sldId id="559" r:id="rId22"/>
    <p:sldId id="567" r:id="rId23"/>
    <p:sldId id="593" r:id="rId24"/>
    <p:sldId id="595" r:id="rId25"/>
    <p:sldId id="594" r:id="rId26"/>
    <p:sldId id="597" r:id="rId27"/>
    <p:sldId id="598" r:id="rId28"/>
    <p:sldId id="599" r:id="rId29"/>
    <p:sldId id="600" r:id="rId30"/>
    <p:sldId id="601" r:id="rId31"/>
    <p:sldId id="602" r:id="rId32"/>
    <p:sldId id="603" r:id="rId33"/>
    <p:sldId id="604" r:id="rId34"/>
    <p:sldId id="605" r:id="rId35"/>
    <p:sldId id="606" r:id="rId36"/>
    <p:sldId id="607" r:id="rId37"/>
    <p:sldId id="608" r:id="rId38"/>
    <p:sldId id="610" r:id="rId39"/>
    <p:sldId id="611" r:id="rId40"/>
    <p:sldId id="612" r:id="rId41"/>
    <p:sldId id="613" r:id="rId42"/>
    <p:sldId id="614" r:id="rId43"/>
    <p:sldId id="588" r:id="rId4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F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3" autoAdjust="0"/>
    <p:restoredTop sz="70570" autoAdjust="0"/>
  </p:normalViewPr>
  <p:slideViewPr>
    <p:cSldViewPr snapToGrid="0">
      <p:cViewPr varScale="1">
        <p:scale>
          <a:sx n="77" d="100"/>
          <a:sy n="77" d="100"/>
        </p:scale>
        <p:origin x="1760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DCE800-74BB-4F96-9844-73C612856B36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719885-A8B8-41C8-B5E6-8AA7F8D0E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9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8766F6-F5AF-42EC-AB32-FDCAE2B0045F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4B31C1-9D87-4780-8DBD-58B1D10D9C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8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spcAft>
                <a:spcPts val="1223"/>
              </a:spcAft>
              <a:buFontTx/>
              <a:buChar char="-"/>
            </a:pPr>
            <a:endParaRPr lang="en-US" b="0" i="0" baseline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64975821-89F3-470A-8993-F99D06877E9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31212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73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06481" lvl="2" indent="-174708">
              <a:spcAft>
                <a:spcPts val="1223"/>
              </a:spcAft>
              <a:buFontTx/>
              <a:buChar char="-"/>
            </a:pPr>
            <a:endParaRPr lang="en-US" b="0" i="0" baseline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64975821-89F3-470A-8993-F99D06877E9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2798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9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01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39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spcAft>
                <a:spcPts val="1223"/>
              </a:spcAft>
              <a:buFontTx/>
              <a:buChar char="-"/>
            </a:pPr>
            <a:endParaRPr lang="en-US" b="0" i="0" baseline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64975821-89F3-470A-8993-F99D06877E9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11577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39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05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66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47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796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86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65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67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840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358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900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spcAft>
                <a:spcPts val="1223"/>
              </a:spcAft>
              <a:buFontTx/>
              <a:buChar char="-"/>
            </a:pPr>
            <a:endParaRPr lang="en-US" b="0" i="0" baseline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64975821-89F3-470A-8993-F99D06877E9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27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727629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301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456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6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06481" lvl="2" indent="-174708">
              <a:spcAft>
                <a:spcPts val="1223"/>
              </a:spcAft>
              <a:buFontTx/>
              <a:buChar char="-"/>
            </a:pPr>
            <a:endParaRPr lang="en-US" b="0" i="0" baseline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64975821-89F3-470A-8993-F99D06877E9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29288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652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859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spcAft>
                <a:spcPts val="1223"/>
              </a:spcAft>
              <a:buFontTx/>
              <a:buChar char="-"/>
            </a:pPr>
            <a:endParaRPr lang="en-US" b="0" i="0" baseline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64975821-89F3-470A-8993-F99D06877E9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33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975964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032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616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873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spcAft>
                <a:spcPts val="1223"/>
              </a:spcAft>
              <a:buFontTx/>
              <a:buChar char="-"/>
            </a:pPr>
            <a:endParaRPr lang="en-US" b="0" i="0" baseline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64975821-89F3-470A-8993-F99D06877E9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37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05892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52D245C7-4527-44F2-AC7F-34BE9C0B81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566F32E3-4E15-4EE7-A2A6-CF83E77ECF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77A126B4-E673-48C2-A000-47C26B616D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508" indent="-28470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070" indent="-2280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869" indent="-2280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050" indent="-2280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1936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823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3710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97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486A29-5A88-4B9F-8EEF-A4DB2644A598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09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9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4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06481" lvl="2" indent="-174708">
              <a:spcAft>
                <a:spcPts val="1223"/>
              </a:spcAft>
              <a:buFontTx/>
              <a:buChar char="-"/>
            </a:pPr>
            <a:endParaRPr lang="en-US" b="0" i="0" baseline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64975821-89F3-470A-8993-F99D06877E9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68841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21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19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B31C1-9D87-4780-8DBD-58B1D10D9CA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3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cap="none" spc="2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40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8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10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64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88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3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62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84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9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529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6000" b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79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43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05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1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200" b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200" cap="none" spc="2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67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Autofit/>
          </a:bodyPr>
          <a:lstStyle>
            <a:lvl1pPr algn="ctr">
              <a:defRPr sz="6000" b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9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Autofit/>
          </a:bodyPr>
          <a:lstStyle>
            <a:lvl1pPr algn="ctr">
              <a:defRPr sz="600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1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7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0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4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6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A1612C-84DF-4A25-AA97-557C958A72BD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35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6000" b="1" kern="1200" spc="-50" baseline="0">
          <a:solidFill>
            <a:schemeClr val="accent4">
              <a:lumMod val="20000"/>
              <a:lumOff val="8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600" b="0" kern="1200">
          <a:solidFill>
            <a:schemeClr val="bg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3200" b="0" kern="1200">
          <a:solidFill>
            <a:schemeClr val="bg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0" kern="1200">
          <a:solidFill>
            <a:schemeClr val="bg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0" kern="1200">
          <a:solidFill>
            <a:schemeClr val="bg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0" kern="1200">
          <a:solidFill>
            <a:schemeClr val="bg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D48DB-AB3C-4F55-B9A7-21C2BE54E51E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EFB0-026C-47B4-B6AC-393EE78C10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2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588568" y="3464238"/>
            <a:ext cx="10058400" cy="205111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pc="0" dirty="0">
                <a:solidFill>
                  <a:schemeClr val="bg2">
                    <a:lumMod val="90000"/>
                  </a:schemeClr>
                </a:solidFill>
              </a:rPr>
              <a:t>Susan Prose</a:t>
            </a:r>
          </a:p>
          <a:p>
            <a:r>
              <a:rPr lang="en-US" spc="0" dirty="0">
                <a:solidFill>
                  <a:schemeClr val="bg2">
                    <a:lumMod val="90000"/>
                  </a:schemeClr>
                </a:solidFill>
              </a:rPr>
              <a:t>Assistant United States Attorney</a:t>
            </a:r>
          </a:p>
          <a:p>
            <a:r>
              <a:rPr lang="en-US" spc="0" dirty="0">
                <a:solidFill>
                  <a:schemeClr val="bg2">
                    <a:lumMod val="90000"/>
                  </a:schemeClr>
                </a:solidFill>
              </a:rPr>
              <a:t>U.S. Attorney’s Office, District of Colorado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December 9, 2022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588568" y="562708"/>
            <a:ext cx="10841432" cy="2620107"/>
          </a:xfrm>
        </p:spPr>
        <p:txBody>
          <a:bodyPr anchor="t"/>
          <a:lstStyle/>
          <a:p>
            <a:r>
              <a:rPr lang="en-US" sz="5400" dirty="0">
                <a:solidFill>
                  <a:schemeClr val="bg2"/>
                </a:solidFill>
              </a:rPr>
              <a:t>Federal Bureau of Prisons:</a:t>
            </a:r>
            <a:br>
              <a:rPr lang="en-US" sz="5400" dirty="0">
                <a:solidFill>
                  <a:schemeClr val="bg2"/>
                </a:solidFill>
              </a:rPr>
            </a:br>
            <a:r>
              <a:rPr lang="en-US" sz="5400" dirty="0">
                <a:solidFill>
                  <a:schemeClr val="bg2"/>
                </a:solidFill>
              </a:rPr>
              <a:t>An Introduction </a:t>
            </a:r>
            <a:br>
              <a:rPr lang="en-US" sz="5400" dirty="0">
                <a:solidFill>
                  <a:schemeClr val="bg2"/>
                </a:solidFill>
              </a:rPr>
            </a:br>
            <a:r>
              <a:rPr lang="en-US" sz="5400" dirty="0">
                <a:solidFill>
                  <a:schemeClr val="bg2"/>
                </a:solidFill>
              </a:rPr>
              <a:t>to Prisoner Litigation Procedures</a:t>
            </a:r>
            <a:endParaRPr lang="en-US" sz="6600" dirty="0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029200"/>
            <a:ext cx="991014" cy="990601"/>
          </a:xfrm>
          <a:prstGeom prst="ellipse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FBF473-825B-41BB-9425-73EC60F8A39B}"/>
              </a:ext>
            </a:extLst>
          </p:cNvPr>
          <p:cNvCxnSpPr>
            <a:cxnSpLocks/>
          </p:cNvCxnSpPr>
          <p:nvPr/>
        </p:nvCxnSpPr>
        <p:spPr>
          <a:xfrm>
            <a:off x="588568" y="3059723"/>
            <a:ext cx="106304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823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0594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Waiver of Service = No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4201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33600"/>
            <a:ext cx="9936480" cy="38031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United States cannot waive service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BOP will ask if individuals agree to waive service but cannot accept service for individuals</a:t>
            </a: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5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97280" y="421106"/>
            <a:ext cx="10058400" cy="3007894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bg2"/>
                </a:solidFill>
              </a:rPr>
              <a:t>REPRESENTATION PROCESS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029200"/>
            <a:ext cx="991014" cy="9906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11808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B42D-1AAC-4B01-9B99-7D95010D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Employees Must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A0A8-3C4B-4BC0-A57B-C6BB97BDE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Individuals do not receive automatic representation from the U.S. Attorney’s Office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Individual applies for representation to BOP, which then forwards the request to DOJ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DOJ must approve before AUSA can represent the individual</a:t>
            </a:r>
          </a:p>
        </p:txBody>
      </p:sp>
    </p:spTree>
    <p:extLst>
      <p:ext uri="{BB962C8B-B14F-4D97-AF65-F5344CB8AC3E}">
        <p14:creationId xmlns:p14="http://schemas.microsoft.com/office/powerpoint/2010/main" val="73696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B42D-1AAC-4B01-9B99-7D95010D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Takes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A0A8-3C4B-4BC0-A57B-C6BB97BDE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While a request for representation is pending, AUSA may only ask for extensions of time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Not unusual for representation-request process to take 60 days or more</a:t>
            </a:r>
          </a:p>
        </p:txBody>
      </p:sp>
    </p:spTree>
    <p:extLst>
      <p:ext uri="{BB962C8B-B14F-4D97-AF65-F5344CB8AC3E}">
        <p14:creationId xmlns:p14="http://schemas.microsoft.com/office/powerpoint/2010/main" val="2581416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668" y="351693"/>
            <a:ext cx="10058400" cy="1301262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Response Time: Official-Capacity Claims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4201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97038"/>
            <a:ext cx="9936480" cy="4039737"/>
          </a:xfrm>
        </p:spPr>
        <p:txBody>
          <a:bodyPr>
            <a:normAutofit/>
          </a:bodyPr>
          <a:lstStyle/>
          <a:p>
            <a:pPr marL="571500" lvl="2" indent="-57150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Federal Rule of Civil Procedure 12(a)(2):</a:t>
            </a:r>
          </a:p>
          <a:p>
            <a:pPr marL="754380" lvl="3" indent="-57150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60 days after service on United States Attorney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64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Response Time: Individual-Capacity Claims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lnSpcReduction="10000"/>
          </a:bodyPr>
          <a:lstStyle/>
          <a:p>
            <a:pPr marL="0" lvl="2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Federal Rule of Civil Procedure 12(a)(3):</a:t>
            </a:r>
          </a:p>
          <a:p>
            <a:pPr marL="1046988" lvl="2" indent="-57150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60 days after service on officer/employee or service on United States Attorney, </a:t>
            </a:r>
            <a:r>
              <a:rPr lang="en-US" sz="4200" b="1" u="sng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whichever is later</a:t>
            </a:r>
            <a:endParaRPr lang="en-US" sz="5400" b="1" u="sng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03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97280" y="421106"/>
            <a:ext cx="10058400" cy="3007894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bg2"/>
                </a:solidFill>
              </a:rPr>
              <a:t>CONTACT WITH PRISONER CLIENTS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029200"/>
            <a:ext cx="991014" cy="9906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55394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UNIT TEAM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fontScale="92500" lnSpcReduction="2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Unit Manager: Oversees the housing unit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Case Manager: Handles release issues, victim-witness issues, detainers, halfway houses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Counselor: Point of contact for attorneys, phone calls/visits, copies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63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START WITH THE COUNSELOR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Email or call the counselor to schedule visits/phone calls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Recognize that counselors have hundreds of prisoners on their caseloads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95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ATTORNEY PROCEDURES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fontScale="77500" lnSpcReduction="2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Attorneys must be licensed and in good standing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Paralegals/legal assistants: Sponsorship packets required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Attorney accepts “personal and professional responsibility for all acts” of paralegals/assistants</a:t>
            </a:r>
          </a:p>
          <a:p>
            <a:pPr marL="0" lvl="3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28 C.F.R. </a:t>
            </a:r>
            <a:r>
              <a:rPr lang="en-US" sz="4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§ </a:t>
            </a: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543.16. 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9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8" y="535672"/>
            <a:ext cx="10058400" cy="1211267"/>
          </a:xfrm>
          <a:noFill/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chemeClr val="bg2"/>
                </a:solidFill>
              </a:rPr>
              <a:t>THERE ARE SPECIAL RULES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9A429C5-C327-4991-A127-05BA88FAD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33600"/>
            <a:ext cx="9936480" cy="3583094"/>
          </a:xfrm>
        </p:spPr>
        <p:txBody>
          <a:bodyPr/>
          <a:lstStyle/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Familiarize yourself with the relevant procedures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Communication is key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9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LEGAL VISITS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fontScale="92500" lnSpcReduction="2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Established visiting times; call the counselor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Attorney required to provide background information. </a:t>
            </a:r>
            <a:r>
              <a:rPr lang="en-US" sz="4200" b="1" i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See</a:t>
            </a: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https://www.bop.gov/resources/policy_and_forms.jsp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Email information to the Counselor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49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PRISONERS WITH “SAMs”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lnSpcReduction="1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Special Administrative Measures under 28 C.F.R. </a:t>
            </a:r>
            <a:r>
              <a:rPr lang="en-US" sz="40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§§ </a:t>
            </a: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501.2, 501.3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Process for attorneys to have privileged communications with SAMs inmates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Background check required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25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VISITING SCHEDULE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fontScale="77500" lnSpcReduction="2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FCI Englewood, FCI Florence, USP Florence: Friday evenings, Saturday, Sunday, federal holidays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ADX: Thursday, Friday, Saturday, Sunday, federal holidays 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SAMs: Monday, Tuesday, Wednesday (no federal holidays)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If other times are needed, ask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56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RESPECT INSTITUTION SCHEDULES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lnSpcReduction="1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Multiple requests for visits at same times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Hard stop: Stand-up count at 4:00 p.m.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Institutional emergencies may impact visits 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24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RULES FOR LEGAL MAIL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Don’t send non-legal mail via legal mail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Don’t let your client use you as a conduit for non-legal mail/messages to third parties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37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MARKING LEGAL MAIL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lnSpcReduction="1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Clearly identify sender on envelope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Mark envelope: “Special Mail – Open Only in the Presence of the Inmate”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Consult BOP Program Statement on Mail Management (PS 5800.16)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SPECIAL RULES FOR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CONTACT WITH PRISONERS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fontScale="92500" lnSpcReduction="1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Prisoners cannot send or receive correspondence by “overnight” services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Advance notice of prisoner transfers is not permitted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Check with counselor if you have contact questions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01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97280" y="421106"/>
            <a:ext cx="10058400" cy="3007894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bg2"/>
                </a:solidFill>
              </a:rPr>
              <a:t>GETTING RECORDS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029200"/>
            <a:ext cx="991014" cy="9906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16341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CENTRAL FILE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fontScale="70000" lnSpcReduction="2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Central File:</a:t>
            </a:r>
          </a:p>
          <a:p>
            <a:pPr marL="937260" lvl="4" indent="-57150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Sentence, custody classification, progress reports, visiting lists, property documents, intake screening, discipline, education, release information, correspondence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FOIA Central File/Privacy Folder</a:t>
            </a:r>
          </a:p>
          <a:p>
            <a:pPr marL="937260" lvl="4" indent="-571500" algn="just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Not disclosable to prisoner under FOIA</a:t>
            </a:r>
          </a:p>
          <a:p>
            <a:pPr marL="937260" lvl="4" indent="-57150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Inmate monitoring, victim-witness information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42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44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OTHER INMATE RECORDS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fontScale="85000" lnSpcReduction="2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Administrative remedies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BEMR (medical records)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Psychology records</a:t>
            </a:r>
          </a:p>
          <a:p>
            <a:pPr marL="937260" lvl="4" indent="-57150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31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May not be disclosable to prisoner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Presentence Investigation Report</a:t>
            </a:r>
          </a:p>
          <a:p>
            <a:pPr marL="937260" lvl="4" indent="-57150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31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Not disclosable without court order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1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97280" y="421106"/>
            <a:ext cx="10058400" cy="3007894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bg2"/>
                </a:solidFill>
              </a:rPr>
              <a:t>MANDATORY EXHAUSTION PROCESS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029200"/>
            <a:ext cx="991014" cy="9906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62156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CHECK BOP’S WEBSITE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fontScale="92500" lnSpcReduction="1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General information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Program Statements/forms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Medical protocols 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Inmate locator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BOP reports and research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659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INDIVIDUALS CANNOT PROVIDE BOP RECORDS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Individuals are not the custodians of BOP records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If BOP is not a party, information must be obtained in compliance with the DOJ </a:t>
            </a:r>
            <a:r>
              <a:rPr lang="en-US" sz="4200" b="1" i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Touhy</a:t>
            </a: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regulations, 28 C.F.R. §§ 16.21 </a:t>
            </a:r>
            <a:r>
              <a:rPr lang="en-US" sz="4200" b="1" i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et seq.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42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05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YOU MAY NEED A RELEASE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BOP counsel may not be able to discuss medical issues until there is a valid release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A release form is available at bop.gov, BOP forms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33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97280" y="421106"/>
            <a:ext cx="10058400" cy="3007894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bg2"/>
                </a:solidFill>
              </a:rPr>
              <a:t>DEPOSITIONS AND COURT APPEARANCES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029200"/>
            <a:ext cx="991014" cy="9906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702944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Depositions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 fontScale="70000" lnSpcReduction="20000"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Coordinate with BOP Legal Department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In general:</a:t>
            </a:r>
          </a:p>
          <a:p>
            <a:pPr marL="937260" lvl="4" indent="-57150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Provide court reporter’s name and contact information well in advance</a:t>
            </a:r>
          </a:p>
          <a:p>
            <a:pPr marL="937260" lvl="4" indent="-57150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Court reporter must arrive early to allow for equipment screening</a:t>
            </a:r>
          </a:p>
          <a:p>
            <a:pPr marL="937260" lvl="4" indent="-57150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Videotaping requires advance consultation with BOP Legal Department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38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Advise the Counselor About Court Appearances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Provide counselor with the court order setting the hearing or trial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Best practice: Let the BOP Legal Department know, too</a:t>
            </a:r>
          </a:p>
          <a:p>
            <a:pPr marL="0" lvl="2" indent="0">
              <a:lnSpc>
                <a:spcPct val="10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36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1693"/>
            <a:ext cx="10058400" cy="1301262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Inmate May Not Be in Court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28" y="1961206"/>
            <a:ext cx="9936480" cy="4039737"/>
          </a:xfrm>
        </p:spPr>
        <p:txBody>
          <a:bodyPr>
            <a:normAutofit/>
          </a:bodyPr>
          <a:lstStyle/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Civil hearings: Prisoner typically participates by phone</a:t>
            </a:r>
          </a:p>
          <a:p>
            <a:pPr marL="182880" lvl="3" indent="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42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Civil evidentiary hearings and trials: Prisoner likely to appear by video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074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97280" y="421106"/>
            <a:ext cx="10058400" cy="3007894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bg2"/>
                </a:solidFill>
              </a:rPr>
              <a:t>QUESTIONS?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029200"/>
            <a:ext cx="991014" cy="9906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6990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5" descr="C:\Users\mmule\AppData\Local\Temp\MP900422954.JPG">
            <a:extLst>
              <a:ext uri="{FF2B5EF4-FFF2-40B4-BE49-F238E27FC236}">
                <a16:creationId xmlns:a16="http://schemas.microsoft.com/office/drawing/2014/main" id="{B40E60F1-AD5A-45C8-8539-524BACF0F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74" r="25951" b="25819"/>
          <a:stretch>
            <a:fillRect/>
          </a:stretch>
        </p:blipFill>
        <p:spPr bwMode="auto">
          <a:xfrm>
            <a:off x="0" y="0"/>
            <a:ext cx="1681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Title 1">
            <a:extLst>
              <a:ext uri="{FF2B5EF4-FFF2-40B4-BE49-F238E27FC236}">
                <a16:creationId xmlns:a16="http://schemas.microsoft.com/office/drawing/2014/main" id="{8871EB87-FC90-4B27-9F2F-C1D430175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163" y="457200"/>
            <a:ext cx="9414467" cy="990600"/>
          </a:xfrm>
        </p:spPr>
        <p:txBody>
          <a:bodyPr anchor="ctr">
            <a:noAutofit/>
          </a:bodyPr>
          <a:lstStyle/>
          <a:p>
            <a:pPr>
              <a:defRPr/>
            </a:pPr>
            <a:r>
              <a:rPr lang="en-CA" altLang="en-US" sz="6600" dirty="0"/>
              <a:t>Contact Information</a:t>
            </a:r>
            <a:endParaRPr lang="en-US" altLang="en-US" sz="6600" dirty="0"/>
          </a:p>
        </p:txBody>
      </p:sp>
      <p:sp>
        <p:nvSpPr>
          <p:cNvPr id="22531" name="TextBox 4">
            <a:extLst>
              <a:ext uri="{FF2B5EF4-FFF2-40B4-BE49-F238E27FC236}">
                <a16:creationId xmlns:a16="http://schemas.microsoft.com/office/drawing/2014/main" id="{51BC8834-8243-40C4-8623-3AD98FBF7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072" y="1830638"/>
            <a:ext cx="8496300" cy="398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Susan Prose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Assistant United States Attorney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1801 California Street, Suite 1600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Denver, CO 80202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Work: (303) 454-0170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Cell: (720) 281-1646</a:t>
            </a:r>
          </a:p>
          <a:p>
            <a:pPr eaLnBrk="1" hangingPunct="1">
              <a:defRPr/>
            </a:pPr>
            <a:r>
              <a:rPr lang="en-US" sz="320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susan.prose@usdoj.gov 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3200" b="1" dirty="0">
              <a:solidFill>
                <a:srgbClr val="000000"/>
              </a:solidFill>
            </a:endParaRPr>
          </a:p>
        </p:txBody>
      </p:sp>
      <p:pic>
        <p:nvPicPr>
          <p:cNvPr id="54277" name="Picture 6">
            <a:extLst>
              <a:ext uri="{FF2B5EF4-FFF2-40B4-BE49-F238E27FC236}">
                <a16:creationId xmlns:a16="http://schemas.microsoft.com/office/drawing/2014/main" id="{DEF10719-B8FF-48ED-A061-7FD115420D2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" y="5029200"/>
            <a:ext cx="8763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15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668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28 C.F.R.</a:t>
            </a:r>
            <a:r>
              <a:rPr lang="en-US" sz="60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§§</a:t>
            </a:r>
            <a:r>
              <a:rPr lang="en-US" dirty="0">
                <a:solidFill>
                  <a:schemeClr val="bg2"/>
                </a:solidFill>
              </a:rPr>
              <a:t> 542.10-542.19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4201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33600"/>
            <a:ext cx="9936480" cy="3583094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n-US" sz="5400" b="1" dirty="0">
                <a:solidFill>
                  <a:schemeClr val="bg2"/>
                </a:solidFill>
                <a:latin typeface="Century Gothic" panose="020B0502020202020204" pitchFamily="34" charset="0"/>
              </a:rPr>
              <a:t>No limits” on exhaustion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“Unexhausted claims cannot be brought in court”</a:t>
            </a: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r>
              <a:rPr lang="en-US" sz="2800" i="1" spc="-10" dirty="0">
                <a:solidFill>
                  <a:schemeClr val="bg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Jones v. Bock</a:t>
            </a:r>
            <a:r>
              <a:rPr lang="en-US" sz="2800" spc="-10" dirty="0">
                <a:solidFill>
                  <a:schemeClr val="bg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549 U.S. 199, 211 (2007); </a:t>
            </a:r>
            <a:r>
              <a:rPr lang="en-US" sz="2800" i="1" spc="-10" dirty="0">
                <a:solidFill>
                  <a:schemeClr val="bg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Ross v. Blake</a:t>
            </a:r>
            <a:r>
              <a:rPr lang="en-US" sz="2800" spc="-10" dirty="0">
                <a:solidFill>
                  <a:schemeClr val="bg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578 U.S. 632, 639 (2016).  </a:t>
            </a:r>
            <a:endParaRPr lang="en-US" sz="28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2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4201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01505"/>
            <a:ext cx="9936480" cy="44218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One informal level: Communication with staff members</a:t>
            </a:r>
          </a:p>
          <a:p>
            <a:pPr>
              <a:lnSpc>
                <a:spcPct val="120000"/>
              </a:lnSpc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Three formal levels: Warden, Regional Director, General Counsel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B042AF-6B3D-4E2E-B1F2-9D5D0D0E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PROCESS</a:t>
            </a:r>
          </a:p>
        </p:txBody>
      </p:sp>
    </p:spTree>
    <p:extLst>
      <p:ext uri="{BB962C8B-B14F-4D97-AF65-F5344CB8AC3E}">
        <p14:creationId xmlns:p14="http://schemas.microsoft.com/office/powerpoint/2010/main" val="114085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97280" y="421106"/>
            <a:ext cx="10058400" cy="3007894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bg2"/>
                </a:solidFill>
              </a:rPr>
              <a:t>SERVICE OF PROCESS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0" y="5029200"/>
            <a:ext cx="991014" cy="9906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5274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0594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Serving BOP or BOP Officer/Employee </a:t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Sued in Official Capacity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147" y="1961206"/>
            <a:ext cx="9936480" cy="3749783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Federal Rule of Civil Procedure 4(i)(2):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Serve the United States </a:t>
            </a:r>
            <a:r>
              <a:rPr lang="en-US" sz="5400" b="1" u="sng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and</a:t>
            </a:r>
            <a:r>
              <a:rPr lang="en-US" sz="5400" b="1" i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Send copy of summons/complaint by registered or certified mail to agency or to officer/employee</a:t>
            </a: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1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0594"/>
            <a:ext cx="10058400" cy="1301262"/>
          </a:xfrm>
          <a:noFill/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2"/>
                </a:solidFill>
              </a:rPr>
              <a:t>Serving a BOP Officer/Employee </a:t>
            </a:r>
            <a:br>
              <a:rPr lang="en-US" sz="4800" dirty="0">
                <a:solidFill>
                  <a:schemeClr val="bg2"/>
                </a:solidFill>
              </a:rPr>
            </a:br>
            <a:r>
              <a:rPr lang="en-US" sz="4800" dirty="0">
                <a:solidFill>
                  <a:schemeClr val="bg2"/>
                </a:solidFill>
              </a:rPr>
              <a:t>Sued in Individual Capacity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760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89221"/>
            <a:ext cx="9936480" cy="373538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Federal Rule of Civil Procedure 4(i)(3):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Serve the United States </a:t>
            </a:r>
            <a:r>
              <a:rPr lang="en-US" sz="5400" b="1" u="sng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and</a:t>
            </a:r>
            <a:r>
              <a:rPr lang="en-US" sz="5400" b="1" i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Serve the officer/employee under Rule 4(e), (f), or (g) </a:t>
            </a: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2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668" y="351693"/>
            <a:ext cx="10058400" cy="1301262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Serving the United States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4201" y="5029200"/>
            <a:ext cx="993734" cy="993734"/>
          </a:xfrm>
          <a:prstGeom prst="ellipse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11AEC0-0C25-423F-A2AB-3FE15D21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588" y="1990342"/>
            <a:ext cx="9936480" cy="4039737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Federal Rules of Civil Procedure 4(i)(1)(A), (B):</a:t>
            </a: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Deliver summons/complaint “to the United States Attorney for the district where the action is brought</a:t>
            </a:r>
            <a:r>
              <a:rPr lang="en-US" sz="5400" b="1" i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” </a:t>
            </a:r>
            <a:r>
              <a:rPr lang="en-US" sz="5400" b="1" u="sng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or</a:t>
            </a: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send copies to the U.S. Attorney’s Office by registered or certified mail, </a:t>
            </a:r>
            <a:r>
              <a:rPr lang="en-US" sz="5400" b="1" u="sng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and</a:t>
            </a:r>
            <a:r>
              <a:rPr lang="en-US" sz="5400" b="1" i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Send copy of summons/complaint by registered or certified mail to the Attorney General of the United States</a:t>
            </a: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2400"/>
              </a:spcBef>
              <a:buClr>
                <a:schemeClr val="bg1"/>
              </a:buClr>
              <a:buSzPct val="75000"/>
              <a:buNone/>
            </a:pPr>
            <a:endParaRPr lang="en-US" sz="5400" b="1" dirty="0"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2400"/>
              </a:spcBef>
              <a:buClr>
                <a:schemeClr val="bg1"/>
              </a:buClr>
              <a:buSzPct val="75000"/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9360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0817C5BA714A409E315554130014A7" ma:contentTypeVersion="0" ma:contentTypeDescription="Create a new document." ma:contentTypeScope="" ma:versionID="7f65909778df96f65bd6e01a2732c606">
  <xsd:schema xmlns:xsd="http://www.w3.org/2001/XMLSchema" xmlns:xs="http://www.w3.org/2001/XMLSchema" xmlns:p="http://schemas.microsoft.com/office/2006/metadata/properties" xmlns:ns2="240f602a-80bf-49ce-88bb-38facc613af4" targetNamespace="http://schemas.microsoft.com/office/2006/metadata/properties" ma:root="true" ma:fieldsID="bcd75643c8487f74142672b25c706cee" ns2:_="">
    <xsd:import namespace="240f602a-80bf-49ce-88bb-38facc613af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0f602a-80bf-49ce-88bb-38facc613af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40f602a-80bf-49ce-88bb-38facc613af4">Q3ADTCZPAQ3M-822561758-8</_dlc_DocId>
    <_dlc_DocIdUrl xmlns="240f602a-80bf-49ce-88bb-38facc613af4">
      <Url>https://districtprd.usa.doj.gov/district/CO/Admin/training/_layouts/15/DocIdRedir.aspx?ID=Q3ADTCZPAQ3M-822561758-8</Url>
      <Description>Q3ADTCZPAQ3M-822561758-8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C59FB4-C6F4-4250-A3B8-D97AC92B6A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0f602a-80bf-49ce-88bb-38facc613a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A549A4-78ED-41FE-B8A4-77F6698E78D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40f602a-80bf-49ce-88bb-38facc613af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EA6E043-8DC5-4588-B1CF-87EA7CCEFE0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2BBE054-FB30-4964-801A-30592C7875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9770</TotalTime>
  <Words>1198</Words>
  <Application>Microsoft Macintosh PowerPoint</Application>
  <PresentationFormat>Widescreen</PresentationFormat>
  <Paragraphs>217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Century Gothic</vt:lpstr>
      <vt:lpstr>Wingdings</vt:lpstr>
      <vt:lpstr>Retrospect</vt:lpstr>
      <vt:lpstr>Custom Design</vt:lpstr>
      <vt:lpstr>Federal Bureau of Prisons: An Introduction  to Prisoner Litigation Procedures</vt:lpstr>
      <vt:lpstr>THERE ARE SPECIAL RULES</vt:lpstr>
      <vt:lpstr>MANDATORY EXHAUSTION PROCESS</vt:lpstr>
      <vt:lpstr>28 C.F.R. §§ 542.10-542.19</vt:lpstr>
      <vt:lpstr>MULTI-LEVEL PROCESS</vt:lpstr>
      <vt:lpstr>SERVICE OF PROCESS</vt:lpstr>
      <vt:lpstr>Serving BOP or BOP Officer/Employee  Sued in Official Capacity</vt:lpstr>
      <vt:lpstr>Serving a BOP Officer/Employee  Sued in Individual Capacity</vt:lpstr>
      <vt:lpstr>Serving the United States</vt:lpstr>
      <vt:lpstr>Waiver of Service = No</vt:lpstr>
      <vt:lpstr>REPRESENTATION PROCESS</vt:lpstr>
      <vt:lpstr>Employees Must Ask</vt:lpstr>
      <vt:lpstr>It Takes Time</vt:lpstr>
      <vt:lpstr>Response Time: Official-Capacity Claims</vt:lpstr>
      <vt:lpstr>Response Time: Individual-Capacity Claims</vt:lpstr>
      <vt:lpstr>CONTACT WITH PRISONER CLIENTS</vt:lpstr>
      <vt:lpstr>UNIT TEAM</vt:lpstr>
      <vt:lpstr>START WITH THE COUNSELOR</vt:lpstr>
      <vt:lpstr>ATTORNEY PROCEDURES</vt:lpstr>
      <vt:lpstr>LEGAL VISITS</vt:lpstr>
      <vt:lpstr>PRISONERS WITH “SAMs”</vt:lpstr>
      <vt:lpstr>VISITING SCHEDULE</vt:lpstr>
      <vt:lpstr>RESPECT INSTITUTION SCHEDULES</vt:lpstr>
      <vt:lpstr>RULES FOR LEGAL MAIL</vt:lpstr>
      <vt:lpstr>MARKING LEGAL MAIL</vt:lpstr>
      <vt:lpstr>SPECIAL RULES FOR  CONTACT WITH PRISONERS</vt:lpstr>
      <vt:lpstr>GETTING RECORDS</vt:lpstr>
      <vt:lpstr>CENTRAL FILE</vt:lpstr>
      <vt:lpstr>OTHER INMATE RECORDS</vt:lpstr>
      <vt:lpstr>CHECK BOP’S WEBSITE</vt:lpstr>
      <vt:lpstr>INDIVIDUALS CANNOT PROVIDE BOP RECORDS</vt:lpstr>
      <vt:lpstr>YOU MAY NEED A RELEASE</vt:lpstr>
      <vt:lpstr>DEPOSITIONS AND COURT APPEARANCES</vt:lpstr>
      <vt:lpstr>Depositions</vt:lpstr>
      <vt:lpstr>Advise the Counselor About Court Appearances</vt:lpstr>
      <vt:lpstr>Inmate May Not Be in Court</vt:lpstr>
      <vt:lpstr>QUESTIONS? </vt:lpstr>
      <vt:lpstr>Contact Information</vt:lpstr>
    </vt:vector>
  </TitlesOfParts>
  <Company>US Attorneys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Jan</dc:creator>
  <cp:lastModifiedBy>Dana Collier Smith</cp:lastModifiedBy>
  <cp:revision>295</cp:revision>
  <cp:lastPrinted>2022-12-07T18:49:45Z</cp:lastPrinted>
  <dcterms:created xsi:type="dcterms:W3CDTF">2018-02-22T23:20:50Z</dcterms:created>
  <dcterms:modified xsi:type="dcterms:W3CDTF">2022-12-10T01:23:50Z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0x0101005E0817C5BA714A409E315554130014A7</vt:lpwstr>
  </property>
  <property fmtid="{D5CDD505-2E9C-101B-9397-08002B2CF9AE}" pid="3" name="_dlc_DocIdItemGuid">
    <vt:lpwstr>b77de7c3-a1f5-48c3-b0d1-678f6ab35877</vt:lpwstr>
  </property>
</Properties>
</file>