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Lst>
  <p:notesMasterIdLst>
    <p:notesMasterId r:id="rId51"/>
  </p:notesMasterIdLst>
  <p:handoutMasterIdLst>
    <p:handoutMasterId r:id="rId52"/>
  </p:handoutMasterIdLst>
  <p:sldIdLst>
    <p:sldId id="260" r:id="rId6"/>
    <p:sldId id="316" r:id="rId7"/>
    <p:sldId id="273" r:id="rId8"/>
    <p:sldId id="310" r:id="rId9"/>
    <p:sldId id="307" r:id="rId10"/>
    <p:sldId id="324" r:id="rId11"/>
    <p:sldId id="320" r:id="rId12"/>
    <p:sldId id="322" r:id="rId13"/>
    <p:sldId id="331" r:id="rId14"/>
    <p:sldId id="323" r:id="rId15"/>
    <p:sldId id="317" r:id="rId16"/>
    <p:sldId id="321" r:id="rId17"/>
    <p:sldId id="319" r:id="rId18"/>
    <p:sldId id="332" r:id="rId19"/>
    <p:sldId id="326" r:id="rId20"/>
    <p:sldId id="329" r:id="rId21"/>
    <p:sldId id="330" r:id="rId22"/>
    <p:sldId id="318" r:id="rId23"/>
    <p:sldId id="343" r:id="rId24"/>
    <p:sldId id="308" r:id="rId25"/>
    <p:sldId id="291" r:id="rId26"/>
    <p:sldId id="312" r:id="rId27"/>
    <p:sldId id="288" r:id="rId28"/>
    <p:sldId id="311" r:id="rId29"/>
    <p:sldId id="309" r:id="rId30"/>
    <p:sldId id="313" r:id="rId31"/>
    <p:sldId id="314" r:id="rId32"/>
    <p:sldId id="327" r:id="rId33"/>
    <p:sldId id="328" r:id="rId34"/>
    <p:sldId id="325" r:id="rId35"/>
    <p:sldId id="315" r:id="rId36"/>
    <p:sldId id="344" r:id="rId37"/>
    <p:sldId id="334" r:id="rId38"/>
    <p:sldId id="335" r:id="rId39"/>
    <p:sldId id="337" r:id="rId40"/>
    <p:sldId id="336" r:id="rId41"/>
    <p:sldId id="333" r:id="rId42"/>
    <p:sldId id="345" r:id="rId43"/>
    <p:sldId id="339" r:id="rId44"/>
    <p:sldId id="340" r:id="rId45"/>
    <p:sldId id="341" r:id="rId46"/>
    <p:sldId id="342" r:id="rId47"/>
    <p:sldId id="346" r:id="rId48"/>
    <p:sldId id="258" r:id="rId49"/>
    <p:sldId id="338" r:id="rId5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162"/>
    <a:srgbClr val="253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F9530-D81E-451D-ACBD-F7510530CDC7}" v="2" dt="2021-12-15T04:26:46.6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4"/>
  </p:normalViewPr>
  <p:slideViewPr>
    <p:cSldViewPr>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2E09070-C7BE-4DF4-9EE7-19D6566672F2}" type="datetimeFigureOut">
              <a:rPr lang="en-US" smtClean="0"/>
              <a:t>12/14/21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3A0507C-7332-462A-BA52-D82A3107B85A}" type="slidenum">
              <a:rPr lang="en-US" smtClean="0"/>
              <a:t>‹#›</a:t>
            </a:fld>
            <a:endParaRPr lang="en-US" dirty="0"/>
          </a:p>
        </p:txBody>
      </p:sp>
    </p:spTree>
    <p:extLst>
      <p:ext uri="{BB962C8B-B14F-4D97-AF65-F5344CB8AC3E}">
        <p14:creationId xmlns:p14="http://schemas.microsoft.com/office/powerpoint/2010/main" val="35526310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5T03:41:05.739"/>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43,'53'2,"0"3,56 13,-14-2,242 41,-218-36,313 37,-195-29,519 43,-647-59,-108-14,-4-1,-14-5,-25-7,-50-5,-1 3,0 5,-123 1,-32 0,-17 1,258 8,-1 1,1 1,0-1,-1 1,1 1,0-1,0 1,0 1,0-1,0 1,1 0,-8 5,-14 7,-1-2,0 0,-1-2,-31 7,-104 46,5-2,138-56,-1-2,-31 3,-19 3,-53 11,119-19,0 0,0-1,0 0,0-1,0 1,-12-2,17 1,1-1,-1 1,0-1,0 1,0-1,1 0,-1 1,0-1,0 0,1 0,-1-1,1 1,-1 0,1 0,0-1,-1 1,1-1,0 1,0-1,0 1,0-1,0 0,0 0,1 1,-1-1,1 0,-1 0,0-3,-1-17,0 1,2-1,3-33,-1 1,0 30,1-1,1 0,10-32,6-38,-22 232,4-66,-2 398,0-461,0-1,0 1,1-1,1 1,-1-1,1 0,0 1,1-1,3 8,-6-15,0 0,0 1,1-1,-1 0,0 1,0-1,0 0,0 0,1 1,-1-1,0 0,0 0,1 0,-1 1,0-1,0 0,1 0,-1 0,0 0,1 1,-1-1,0 0,0 0,1 0,-1 0,0 0,1 0,-1 0,0 0,1 0,-1 0,0 0,1 0,-1 0,0 0,1 0,-1-1,0 1,0 0,1 0,-1 0,0 0,0 0,1-1,-1 1,0 0,0 0,1-1,-1 1,0 0,0 0,0-1,1 1,-1 0,0 0,0-1,11-22,-8 14,1 3,0 1,0-1,0 1,1 0,0 1,0-1,0 1,0 0,1 0,-1 1,1 0,0 0,0 0,0 0,0 1,1 0,-1 1,8-2,12 0,-1 1,1 1,36 3,-9 0,879-2,-780 12,-3-1,728-12,-841-1,45-7,30-2,8 1,7-1,65 12,83-2,-171-10,-60 6,48-1,-66 5,48-9,-48 6,45-3,-56 7,14 0,0 0,-1-3,32-5,-23 2,1 2,-1 2,68 4,-26 0,-45-4,-23 1,0 0,0 1,0 0,0 1,0 0,20 5,-29-6,0 1,-1-1,1 0,0 1,0-1,0 1,0 0,0-1,0 1,-1 0,1 0,0-1,-1 1,1 0,0 0,-1 0,1 0,-1 0,0 0,1 0,-1-1,0 1,1 2,-1 0,0-1,0 1,0-1,0 1,-1-1,1 1,-1-1,0 0,-1 5,-2 2,-1-1,0 0,0 0,-8 10,-28 30,-45 58,83-102,-1 0,1-1,-1 1,1-1,-1 0,0 0,0 0,-1-1,1 1,0-1,-1 0,0 0,1 0,-1-1,0 0,-6 1,-7 0,-1-1,1-1,-22-2,-1 0,-17 0,-170-6,-331-29,385 28,-110-2,-1233 12,1496 1,0 0,0 1,-39 12,37-9,1-1,-43 5,41-8,-34 9,12-2,-61 15,58-6,39-14,1 0,-2 0,1-1,0-1,-19 3,-8-1,-51 13,57-10,0-1,-59 3,86-9,-1 0,1 0,0 1,0 0,0 0,0 0,0 0,0 0,0 1,-4 2,7-3,0-1,-1 1,1 0,0 0,0 0,0 0,0 0,0 1,0-1,0 0,1 0,-1 1,0-1,1 0,-1 1,1-1,-1 0,1 1,0-1,-1 1,1-1,0 1,0-1,0 1,0-1,0 0,1 1,-1-1,0 1,1-1,-1 1,1 1,0-2,0 1,0 0,0-1,0 1,0-1,0 1,1-1,-1 0,0 1,1-1,-1 0,0 0,1 0,0 0,-1 0,1 0,0 0,-1-1,1 1,3 0,41 4,-30-4,54 7,67 3,-112-11,1 1,-1 1,32 8,-17-5,-1-1,1-1,62-5,-22 0,-7 3,80-2,-151 0,0 1,0 0,0 0,0-1,0 1,0-1,0 0,0 1,0-1,-1 0,1 0,0 0,-1 0,1-1,-1 1,1 0,-1-1,1 1,1-3,-2 1,1 0,-1 0,0 0,0 0,0 0,0-1,0 1,-1 0,1 0,-1-7,-1-4,0 1,-1-1,-1 1,-6-21,2 17,0 1,-1-1,-1 2,-1-1,0 1,-22-24,15 17,-25-40,26 38,-1 1,-1 0,-25-25,0 0,10 12,-46-38,-3-3,49 44,-2 1,-65-47,-50-19,119 81,0 1,-2 1,-33-10,24 9,-56-29,70 31,0 0,-1 2,-1 1,-56-14,82 25,0 0,0 0,0 0,0 0,0 1,0 0,0-1,0 1,0 1,1-1,-1 0,0 1,1 0,-1 0,1 0,0 0,-1 1,1-1,0 1,1 0,-1 0,0 0,-2 4,-6 9,1 0,0 0,-11 28,16-33,3-8,-15 34,-24 74,38-101,0 1,1-1,0 1,1 0,0 0,1 0,0-1,1 1,0 0,0 0,1 0,5 14,-4-20,-1-2,0 1,1 0,0 0,0-1,0 1,0-1,1 0,-1 0,1 0,0-1,0 1,0-1,0 0,0 0,0 0,1-1,-1 0,0 1,7-1,3 2,0-1,0 0,0-1,0-1,19-2,-26 1,-1 0,1 0,-1-1,1 0,-1 0,0 0,0-1,0 0,0 0,-1-1,1 0,-1 0,0 0,0 0,0-1,-1 0,0 0,7-9,-1-3,-1 0,0-1,-2 0,11-36,-5 21,1 0,2 1,37-58,-53 90,3-6,0 0,-1 0,0-1,0 1,0 0,-1-1,1-7,8-28,-10 42,0 0,0-1,0 1,0 0,0 0,0 0,0 0,0 0,0 0,0-1,0 1,0 0,0 0,0 0,0 0,0 0,0 0,0 0,0-1,0 1,0 0,0 0,0 0,0 0,0 0,0 0,0 0,1 0,-1 0,0 0,0-1,0 1,0 0,0 0,0 0,0 0,1 0,-1 0,0 0,0 0,0 0,0 0,0 0,0 0,0 0,1 0,-1 0,0 0,0 0,0 0,0 0,0 0,0 0,0 0,1 0,-1 0,0 1,0-1,0 0,0 0,0 0,0 0,0 0,0 0,4 12,-1 17,-1 382,-4-206,0-181,-1 0,0 0,-2 0,-11 29,5-13,5-18,1-5,1 0,0 1,1-1,0 21,3-21,1-8,-1 0,0 0,-1 0,-2 14,3-21,0-1,-1 0,1 1,-1-1,1 0,-1 0,1 1,-1-1,0 0,0 0,1 0,-1 0,0 1,0-1,0-1,0 1,0 0,0 0,-1 0,1 0,0-1,0 1,0-1,-1 1,1-1,0 1,-1-1,1 0,0 1,-1-1,1 0,-1 0,1 0,0 0,-1-1,-1 1,-7-2,-1-1,0 0,1-1,0 0,0-1,0 0,-17-12,-59-51,81 64,-24-21,-30-27,50 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5T03:41:42.46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27,'13'0,"32"0,-1-1,69-11,-64 5,0 3,0 2,53 4,-10 0,-59-2,-1 2,53 9,64 12,17-2,-100-14,-36-4,37 8,-34-6,-1-1,1-2,-1-1,36-3,3 0,240 2,-322 1,1 0,-1 1,0 1,1 0,-19 7,14-4,-29 6,-1-4,12-1,0-2,-50 2,21-8,30-1,1 2,-1 1,-46 8,26-1,-1-3,-1-2,-73-4,29-1,-350 2,429-1,0-1,-31-8,10 2,23 4,4-1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5T03:41:43.298"/>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2-13T19:44:39.6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21,'190'-10,"10"1,20 7,149 4,-191 18,38 0,632-21,-666-9,-11 0,582 10,-476-20,812 19,-527 3,-420 10,-67-4,232 19,522-14,-519-15,1324 2,-1560 8,-54-4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F4D88CD1-5F1C-4912-8A68-38E6D9D4205B}" type="datetimeFigureOut">
              <a:rPr lang="en-US" smtClean="0"/>
              <a:t>12/14/21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B518C1A-AB51-4CFD-B979-47E9AB16C6C1}" type="slidenum">
              <a:rPr lang="en-US" smtClean="0"/>
              <a:t>‹#›</a:t>
            </a:fld>
            <a:endParaRPr lang="en-US" dirty="0"/>
          </a:p>
        </p:txBody>
      </p:sp>
    </p:spTree>
    <p:extLst>
      <p:ext uri="{BB962C8B-B14F-4D97-AF65-F5344CB8AC3E}">
        <p14:creationId xmlns:p14="http://schemas.microsoft.com/office/powerpoint/2010/main" val="2433927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31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55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tent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675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3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3733800" y="3105150"/>
            <a:ext cx="4953000" cy="457200"/>
          </a:xfrm>
        </p:spPr>
        <p:txBody>
          <a:bodyPr>
            <a:normAutofit/>
          </a:bodyPr>
          <a:lstStyle>
            <a:lvl1pPr algn="r">
              <a:defRPr sz="1800"/>
            </a:lvl1pPr>
          </a:lstStyle>
          <a:p>
            <a:pPr lvl="0"/>
            <a:r>
              <a:rPr lang="en-US" dirty="0"/>
              <a:t>Click to edit Master text styles</a:t>
            </a:r>
          </a:p>
        </p:txBody>
      </p:sp>
    </p:spTree>
    <p:extLst>
      <p:ext uri="{BB962C8B-B14F-4D97-AF65-F5344CB8AC3E}">
        <p14:creationId xmlns:p14="http://schemas.microsoft.com/office/powerpoint/2010/main" val="222992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566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638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122"/>
          <p:cNvSpPr/>
          <p:nvPr/>
        </p:nvSpPr>
        <p:spPr>
          <a:xfrm>
            <a:off x="0" y="4788171"/>
            <a:ext cx="9144000" cy="365760"/>
          </a:xfrm>
          <a:prstGeom prst="rect">
            <a:avLst/>
          </a:prstGeom>
          <a:blipFill>
            <a:blip r:embed="rId6"/>
          </a:blipFill>
          <a:ln w="12700">
            <a:miter lim="400000"/>
          </a:ln>
        </p:spPr>
        <p:txBody>
          <a:bodyPr lIns="71437" tIns="71437" rIns="71437" bIns="71437" anchor="ctr"/>
          <a:lstStyle/>
          <a:p>
            <a:pPr>
              <a:defRPr sz="3200">
                <a:solidFill>
                  <a:srgbClr val="CCCCCC"/>
                </a:solidFill>
              </a:defRPr>
            </a:pPr>
            <a:endParaRPr dirty="0"/>
          </a:p>
        </p:txBody>
      </p:sp>
      <p:sp>
        <p:nvSpPr>
          <p:cNvPr id="2" name="Title Placeholder 1"/>
          <p:cNvSpPr>
            <a:spLocks noGrp="1"/>
          </p:cNvSpPr>
          <p:nvPr>
            <p:ph type="title"/>
          </p:nvPr>
        </p:nvSpPr>
        <p:spPr>
          <a:xfrm>
            <a:off x="457200" y="389382"/>
            <a:ext cx="7132320" cy="6738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127"/>
          <p:cNvSpPr/>
          <p:nvPr/>
        </p:nvSpPr>
        <p:spPr>
          <a:xfrm>
            <a:off x="457200" y="1047750"/>
            <a:ext cx="6858000" cy="1"/>
          </a:xfrm>
          <a:prstGeom prst="line">
            <a:avLst/>
          </a:prstGeom>
          <a:ln w="25400">
            <a:solidFill>
              <a:srgbClr val="90AEB1"/>
            </a:solidFill>
            <a:miter lim="400000"/>
          </a:ln>
        </p:spPr>
        <p:txBody>
          <a:bodyPr lIns="71437" tIns="71437" rIns="71437" bIns="71437" anchor="ctr"/>
          <a:lstStyle/>
          <a:p>
            <a:pPr>
              <a:defRPr sz="3200"/>
            </a:pPr>
            <a:endParaRPr dirty="0"/>
          </a:p>
        </p:txBody>
      </p:sp>
      <p:pic>
        <p:nvPicPr>
          <p:cNvPr id="8" name="pasted-image.pdf"/>
          <p:cNvPicPr>
            <a:picLocks noChangeAspect="1"/>
          </p:cNvPicPr>
          <p:nvPr/>
        </p:nvPicPr>
        <p:blipFill>
          <a:blip r:embed="rId7"/>
          <a:stretch>
            <a:fillRect/>
          </a:stretch>
        </p:blipFill>
        <p:spPr>
          <a:xfrm>
            <a:off x="7696200" y="389382"/>
            <a:ext cx="1097280" cy="658368"/>
          </a:xfrm>
          <a:prstGeom prst="rect">
            <a:avLst/>
          </a:prstGeom>
          <a:ln w="12700">
            <a:miter lim="400000"/>
          </a:ln>
        </p:spPr>
      </p:pic>
      <p:sp>
        <p:nvSpPr>
          <p:cNvPr id="10" name="TextBox 9"/>
          <p:cNvSpPr txBox="1"/>
          <p:nvPr userDrawn="1"/>
        </p:nvSpPr>
        <p:spPr>
          <a:xfrm>
            <a:off x="447675" y="4857749"/>
            <a:ext cx="1676400" cy="276999"/>
          </a:xfrm>
          <a:prstGeom prst="rect">
            <a:avLst/>
          </a:prstGeom>
          <a:noFill/>
        </p:spPr>
        <p:txBody>
          <a:bodyPr wrap="square" rtlCol="0">
            <a:spAutoFit/>
          </a:bodyPr>
          <a:lstStyle/>
          <a:p>
            <a:r>
              <a:rPr kumimoji="0" lang="en-US" sz="1200" b="0" i="0" u="none" strike="noStrike" kern="1200" cap="none" spc="0" normalizeH="0" baseline="0" noProof="0" dirty="0">
                <a:ln>
                  <a:noFill/>
                </a:ln>
                <a:solidFill>
                  <a:schemeClr val="bg1"/>
                </a:solidFill>
                <a:effectLst/>
                <a:uLnTx/>
                <a:uFillTx/>
                <a:latin typeface="+mn-lt"/>
                <a:ea typeface="+mn-ea"/>
                <a:cs typeface="+mn-cs"/>
              </a:rPr>
              <a:t>dgslaw.com</a:t>
            </a:r>
            <a:endParaRPr lang="en-US" sz="1200" dirty="0">
              <a:solidFill>
                <a:schemeClr val="bg1"/>
              </a:solidFill>
            </a:endParaRPr>
          </a:p>
        </p:txBody>
      </p:sp>
      <p:sp>
        <p:nvSpPr>
          <p:cNvPr id="12" name="TextBox 11"/>
          <p:cNvSpPr txBox="1"/>
          <p:nvPr userDrawn="1"/>
        </p:nvSpPr>
        <p:spPr>
          <a:xfrm>
            <a:off x="7010400" y="4832551"/>
            <a:ext cx="1676400" cy="276999"/>
          </a:xfrm>
          <a:prstGeom prst="rect">
            <a:avLst/>
          </a:prstGeom>
          <a:noFill/>
        </p:spPr>
        <p:txBody>
          <a:bodyPr wrap="square" rtlCol="0">
            <a:spAutoFit/>
          </a:bodyPr>
          <a:lstStyle/>
          <a:p>
            <a:pPr algn="r"/>
            <a:fld id="{D3A94621-248C-4EEA-B280-0283D662C741}" type="slidenum">
              <a:rPr lang="en-US" sz="1200" smtClean="0">
                <a:solidFill>
                  <a:schemeClr val="bg1"/>
                </a:solidFill>
              </a:rPr>
              <a:pPr algn="r"/>
              <a:t>‹#›</a:t>
            </a:fld>
            <a:endParaRPr lang="en-US" sz="1200" dirty="0">
              <a:solidFill>
                <a:schemeClr val="bg1"/>
              </a:solidFill>
            </a:endParaRPr>
          </a:p>
        </p:txBody>
      </p:sp>
    </p:spTree>
    <p:extLst>
      <p:ext uri="{BB962C8B-B14F-4D97-AF65-F5344CB8AC3E}">
        <p14:creationId xmlns:p14="http://schemas.microsoft.com/office/powerpoint/2010/main" val="877371793"/>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Lst>
  <p:hf sldNum="0" hdr="0" ftr="0" dt="0"/>
  <p:txStyles>
    <p:titleStyle>
      <a:lvl1pPr algn="l" defTabSz="914400" rtl="0" eaLnBrk="1" latinLnBrk="0" hangingPunct="1">
        <a:spcBef>
          <a:spcPct val="0"/>
        </a:spcBef>
        <a:buNone/>
        <a:defRPr sz="2600" kern="1200" cap="all" baseline="0">
          <a:solidFill>
            <a:srgbClr val="304162"/>
          </a:solidFill>
          <a:latin typeface="+mj-lt"/>
          <a:ea typeface="+mj-ea"/>
          <a:cs typeface="+mj-cs"/>
        </a:defRPr>
      </a:lvl1pPr>
    </p:titleStyle>
    <p:bodyStyle>
      <a:lvl1pPr marL="342900" indent="-342900" algn="l" defTabSz="914400" rtl="0" eaLnBrk="1" latinLnBrk="0" hangingPunct="1">
        <a:spcBef>
          <a:spcPct val="20000"/>
        </a:spcBef>
        <a:buClr>
          <a:srgbClr val="90AEB2"/>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219075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71925" y="3105150"/>
            <a:ext cx="4724400" cy="457200"/>
          </a:xfrm>
          <a:prstGeom prst="rect">
            <a:avLst/>
          </a:prstGeom>
        </p:spPr>
        <p:txBody>
          <a:bodyPr vert="horz" lIns="91440" tIns="45720" rIns="91440" bIns="45720" rtlCol="0">
            <a:normAutofit/>
          </a:bodyPr>
          <a:lstStyle/>
          <a:p>
            <a:pPr lvl="1"/>
            <a:r>
              <a:rPr lang="en-US" dirty="0"/>
              <a:t>Click to edit Master text styles</a:t>
            </a:r>
          </a:p>
        </p:txBody>
      </p:sp>
      <p:pic>
        <p:nvPicPr>
          <p:cNvPr id="7" name="pasted-image.pdf"/>
          <p:cNvPicPr>
            <a:picLocks noChangeAspect="1"/>
          </p:cNvPicPr>
          <p:nvPr/>
        </p:nvPicPr>
        <p:blipFill>
          <a:blip r:embed="rId5"/>
          <a:stretch>
            <a:fillRect/>
          </a:stretch>
        </p:blipFill>
        <p:spPr>
          <a:xfrm>
            <a:off x="457200" y="867026"/>
            <a:ext cx="1371600" cy="819653"/>
          </a:xfrm>
          <a:prstGeom prst="rect">
            <a:avLst/>
          </a:prstGeom>
          <a:ln w="12700">
            <a:miter lim="400000"/>
          </a:ln>
        </p:spPr>
      </p:pic>
      <p:sp>
        <p:nvSpPr>
          <p:cNvPr id="8" name="Shape 118"/>
          <p:cNvSpPr/>
          <p:nvPr/>
        </p:nvSpPr>
        <p:spPr>
          <a:xfrm>
            <a:off x="457200" y="514349"/>
            <a:ext cx="8229600" cy="1"/>
          </a:xfrm>
          <a:prstGeom prst="line">
            <a:avLst/>
          </a:prstGeom>
          <a:ln w="25400">
            <a:solidFill>
              <a:srgbClr val="90AEB1"/>
            </a:solidFill>
            <a:miter lim="400000"/>
          </a:ln>
        </p:spPr>
        <p:txBody>
          <a:bodyPr lIns="71437" tIns="71437" rIns="71437" bIns="71437" anchor="ctr"/>
          <a:lstStyle/>
          <a:p>
            <a:pPr>
              <a:defRPr sz="3200"/>
            </a:pPr>
            <a:endParaRPr/>
          </a:p>
        </p:txBody>
      </p:sp>
      <p:sp>
        <p:nvSpPr>
          <p:cNvPr id="9" name="Shape 118"/>
          <p:cNvSpPr/>
          <p:nvPr/>
        </p:nvSpPr>
        <p:spPr>
          <a:xfrm>
            <a:off x="457200" y="3714750"/>
            <a:ext cx="8229600" cy="1"/>
          </a:xfrm>
          <a:prstGeom prst="line">
            <a:avLst/>
          </a:prstGeom>
          <a:ln w="25400">
            <a:solidFill>
              <a:srgbClr val="90AEB1"/>
            </a:solidFill>
            <a:miter lim="400000"/>
          </a:ln>
        </p:spPr>
        <p:txBody>
          <a:bodyPr lIns="71437" tIns="71437" rIns="71437" bIns="71437" anchor="ctr"/>
          <a:lstStyle/>
          <a:p>
            <a:pPr>
              <a:defRPr sz="3200"/>
            </a:pPr>
            <a:endParaRPr/>
          </a:p>
        </p:txBody>
      </p:sp>
      <p:pic>
        <p:nvPicPr>
          <p:cNvPr id="11" name="pasted-image.pdf"/>
          <p:cNvPicPr>
            <a:picLocks noChangeAspect="1"/>
          </p:cNvPicPr>
          <p:nvPr/>
        </p:nvPicPr>
        <p:blipFill>
          <a:blip r:embed="rId6"/>
          <a:stretch>
            <a:fillRect/>
          </a:stretch>
        </p:blipFill>
        <p:spPr>
          <a:xfrm>
            <a:off x="7040880" y="4637775"/>
            <a:ext cx="1645920" cy="143775"/>
          </a:xfrm>
          <a:prstGeom prst="rect">
            <a:avLst/>
          </a:prstGeom>
          <a:ln w="12700">
            <a:miter lim="400000"/>
          </a:ln>
        </p:spPr>
      </p:pic>
    </p:spTree>
    <p:extLst>
      <p:ext uri="{BB962C8B-B14F-4D97-AF65-F5344CB8AC3E}">
        <p14:creationId xmlns:p14="http://schemas.microsoft.com/office/powerpoint/2010/main" val="369219667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lvl1pPr algn="r" defTabSz="914400" rtl="0" eaLnBrk="1" latinLnBrk="0" hangingPunct="1">
        <a:spcBef>
          <a:spcPct val="0"/>
        </a:spcBef>
        <a:buNone/>
        <a:defRPr sz="3200" kern="1200" cap="all" baseline="0">
          <a:solidFill>
            <a:srgbClr val="25313F"/>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cap="all" baseline="0">
          <a:solidFill>
            <a:schemeClr val="tx1"/>
          </a:solidFill>
          <a:latin typeface="+mn-lt"/>
          <a:ea typeface="+mn-ea"/>
          <a:cs typeface="+mn-cs"/>
        </a:defRPr>
      </a:lvl1pPr>
      <a:lvl2pPr marL="457200" indent="0" algn="r" defTabSz="914400" rtl="0" eaLnBrk="1" latinLnBrk="0" hangingPunct="1">
        <a:spcBef>
          <a:spcPct val="20000"/>
        </a:spcBef>
        <a:buFont typeface="Arial" panose="020B0604020202020204" pitchFamily="34" charset="0"/>
        <a:buNone/>
        <a:defRPr sz="1800" kern="1200" cap="all" baseline="0">
          <a:solidFill>
            <a:srgbClr val="25313F"/>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kneoh/6145759251/" TargetMode="External"/><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image/162303/warning-sign"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706672"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eakpx.com/430805/ham-sandwich"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cserver.org/highway-signs2/i/independence.html" TargetMode="External"/><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theconversation.com/beware-the-perils-of-groupthink-yet-meetings-can-still-be-useful-36678" TargetMode="External"/><Relationship Id="rId2" Type="http://schemas.openxmlformats.org/officeDocument/2006/relationships/image" Target="../media/image22.jpg"/><Relationship Id="rId1" Type="http://schemas.openxmlformats.org/officeDocument/2006/relationships/slideLayout" Target="../slideLayouts/slideLayout1.xml"/><Relationship Id="rId4" Type="http://schemas.openxmlformats.org/officeDocument/2006/relationships/hyperlink" Target="https://creativecommons.org/licenses/by-nd/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quantumday.com/2012/05/religion-is-major-factor-in-conflict.html" TargetMode="External"/><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flickr.com/photos/lumaxart/2136954235" TargetMode="External"/><Relationship Id="rId2" Type="http://schemas.openxmlformats.org/officeDocument/2006/relationships/image" Target="../media/image26.jp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unsuckdcmetro.blogspot.com/2012/11/chill-wind-for-metro-whistleblowers.html" TargetMode="External"/><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oneirokriths123.com/2199/oneirokritis-tilefono" TargetMode="Externa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47900"/>
            <a:ext cx="8705850" cy="857250"/>
          </a:xfrm>
        </p:spPr>
        <p:txBody>
          <a:bodyPr>
            <a:noAutofit/>
          </a:bodyPr>
          <a:lstStyle/>
          <a:p>
            <a:r>
              <a:rPr lang="en-US" sz="2400" dirty="0"/>
              <a:t>LEGAL ETHICS IN THE NEWS</a:t>
            </a:r>
          </a:p>
        </p:txBody>
      </p:sp>
      <p:sp>
        <p:nvSpPr>
          <p:cNvPr id="5" name="Text Placeholder 4"/>
          <p:cNvSpPr>
            <a:spLocks noGrp="1"/>
          </p:cNvSpPr>
          <p:nvPr>
            <p:ph type="body" sz="quarter" idx="10"/>
          </p:nvPr>
        </p:nvSpPr>
        <p:spPr/>
        <p:txBody>
          <a:bodyPr/>
          <a:lstStyle/>
          <a:p>
            <a:r>
              <a:rPr lang="en-US" dirty="0"/>
              <a:t>DECEMBER 16, 2021</a:t>
            </a:r>
          </a:p>
        </p:txBody>
      </p:sp>
    </p:spTree>
    <p:extLst>
      <p:ext uri="{BB962C8B-B14F-4D97-AF65-F5344CB8AC3E}">
        <p14:creationId xmlns:p14="http://schemas.microsoft.com/office/powerpoint/2010/main" val="124565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fontScale="90000"/>
          </a:bodyPr>
          <a:lstStyle/>
          <a:p>
            <a:r>
              <a:rPr lang="en-US" dirty="0"/>
              <a:t>When the “client” goes unidentified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fontScale="77500" lnSpcReduction="20000"/>
          </a:bodyPr>
          <a:lstStyle/>
          <a:p>
            <a:pPr>
              <a:spcAft>
                <a:spcPts val="600"/>
              </a:spcAft>
            </a:pPr>
            <a:r>
              <a:rPr lang="en-US" i="1" dirty="0"/>
              <a:t>United States v. </a:t>
            </a:r>
            <a:r>
              <a:rPr lang="en-US" dirty="0"/>
              <a:t>Graf, 610 F.3d 1148 (9</a:t>
            </a:r>
            <a:r>
              <a:rPr lang="en-US" baseline="30000" dirty="0"/>
              <a:t>th</a:t>
            </a:r>
            <a:r>
              <a:rPr lang="en-US" dirty="0"/>
              <a:t> Cir. 2010):</a:t>
            </a:r>
          </a:p>
          <a:p>
            <a:pPr lvl="1">
              <a:spcAft>
                <a:spcPts val="600"/>
              </a:spcAft>
            </a:pPr>
            <a:r>
              <a:rPr lang="en-US" dirty="0"/>
              <a:t>Individual approached counsel for advice</a:t>
            </a:r>
          </a:p>
          <a:p>
            <a:pPr lvl="1">
              <a:spcAft>
                <a:spcPts val="600"/>
              </a:spcAft>
            </a:pPr>
            <a:r>
              <a:rPr lang="en-US" dirty="0"/>
              <a:t>Made clear advice sought as individual</a:t>
            </a:r>
          </a:p>
          <a:p>
            <a:pPr lvl="1">
              <a:spcAft>
                <a:spcPts val="600"/>
              </a:spcAft>
            </a:pPr>
            <a:r>
              <a:rPr lang="en-US" dirty="0"/>
              <a:t>Counsel agreed to communicate w/ individual</a:t>
            </a:r>
          </a:p>
          <a:p>
            <a:pPr lvl="1">
              <a:spcAft>
                <a:spcPts val="600"/>
              </a:spcAft>
            </a:pPr>
            <a:r>
              <a:rPr lang="en-US" dirty="0"/>
              <a:t>Confidential</a:t>
            </a:r>
          </a:p>
          <a:p>
            <a:pPr lvl="1">
              <a:spcAft>
                <a:spcPts val="600"/>
              </a:spcAft>
            </a:pPr>
            <a:r>
              <a:rPr lang="en-US" dirty="0"/>
              <a:t>Communications not about company business</a:t>
            </a:r>
          </a:p>
          <a:p>
            <a:pPr>
              <a:spcAft>
                <a:spcPts val="600"/>
              </a:spcAft>
            </a:pPr>
            <a:r>
              <a:rPr lang="en-US" i="1" dirty="0"/>
              <a:t>In re Teleglobe</a:t>
            </a:r>
            <a:r>
              <a:rPr lang="en-US" dirty="0"/>
              <a:t>, 493 F.3d 345 (3d Cir. 2007) – Applies to common interest communications</a:t>
            </a:r>
            <a:endParaRPr lang="en-US" i="1" dirty="0"/>
          </a:p>
        </p:txBody>
      </p:sp>
    </p:spTree>
    <p:extLst>
      <p:ext uri="{BB962C8B-B14F-4D97-AF65-F5344CB8AC3E}">
        <p14:creationId xmlns:p14="http://schemas.microsoft.com/office/powerpoint/2010/main" val="332210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lstStyle/>
          <a:p>
            <a:r>
              <a:rPr lang="en-US" dirty="0" err="1"/>
              <a:t>M</a:t>
            </a:r>
            <a:r>
              <a:rPr lang="en-US" cap="none" dirty="0" err="1"/>
              <a:t>mmmm</a:t>
            </a:r>
            <a:r>
              <a:rPr lang="en-US" dirty="0"/>
              <a:t>… That’s good ethics</a:t>
            </a:r>
          </a:p>
        </p:txBody>
      </p:sp>
      <p:pic>
        <p:nvPicPr>
          <p:cNvPr id="5" name="Content Placeholder 4" descr="A picture containing food, paper, snack food, sandwich&#10;&#10;Description automatically generated">
            <a:extLst>
              <a:ext uri="{FF2B5EF4-FFF2-40B4-BE49-F238E27FC236}">
                <a16:creationId xmlns:a16="http://schemas.microsoft.com/office/drawing/2014/main" id="{66B3AEAA-3EB2-4C1A-BE2F-9AEF1C4F737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7592" y="1200150"/>
            <a:ext cx="5068815" cy="3394075"/>
          </a:xfrm>
        </p:spPr>
      </p:pic>
      <p:sp>
        <p:nvSpPr>
          <p:cNvPr id="6" name="TextBox 5">
            <a:extLst>
              <a:ext uri="{FF2B5EF4-FFF2-40B4-BE49-F238E27FC236}">
                <a16:creationId xmlns:a16="http://schemas.microsoft.com/office/drawing/2014/main" id="{B0EE3925-2130-4635-9581-1E19A2F9B724}"/>
              </a:ext>
            </a:extLst>
          </p:cNvPr>
          <p:cNvSpPr txBox="1"/>
          <p:nvPr/>
        </p:nvSpPr>
        <p:spPr>
          <a:xfrm>
            <a:off x="2037592" y="4594225"/>
            <a:ext cx="5068815" cy="230832"/>
          </a:xfrm>
          <a:prstGeom prst="rect">
            <a:avLst/>
          </a:prstGeom>
          <a:noFill/>
        </p:spPr>
        <p:txBody>
          <a:bodyPr wrap="square" rtlCol="0">
            <a:spAutoFit/>
          </a:bodyPr>
          <a:lstStyle/>
          <a:p>
            <a:r>
              <a:rPr lang="en-US" sz="900">
                <a:hlinkClick r:id="rId3" tooltip="https://www.flickr.com/photos/kneoh/614575925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873998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lstStyle/>
          <a:p>
            <a:r>
              <a:rPr lang="en-US" dirty="0"/>
              <a:t>Identifying the client – mitigation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5311" y="1321517"/>
            <a:ext cx="4876800" cy="3394472"/>
          </a:xfrm>
        </p:spPr>
        <p:txBody>
          <a:bodyPr>
            <a:normAutofit fontScale="77500" lnSpcReduction="20000"/>
          </a:bodyPr>
          <a:lstStyle/>
          <a:p>
            <a:pPr>
              <a:spcAft>
                <a:spcPts val="600"/>
              </a:spcAft>
            </a:pPr>
            <a:r>
              <a:rPr lang="en-US" i="1" dirty="0"/>
              <a:t>Upjohn</a:t>
            </a:r>
            <a:r>
              <a:rPr lang="en-US" dirty="0"/>
              <a:t> warning:</a:t>
            </a:r>
            <a:endParaRPr lang="en-US" i="1" dirty="0"/>
          </a:p>
          <a:p>
            <a:pPr lvl="1">
              <a:spcAft>
                <a:spcPts val="600"/>
              </a:spcAft>
            </a:pPr>
            <a:r>
              <a:rPr lang="en-US" dirty="0"/>
              <a:t>CRPC 1.13(f): “[A] lawyer shall explain the identity of the client when the lawyer knows or reasonably should know that the organization's interests are adverse to those of the constituents with whom the lawyer is dealing.”</a:t>
            </a:r>
          </a:p>
          <a:p>
            <a:pPr lvl="1">
              <a:spcAft>
                <a:spcPts val="600"/>
              </a:spcAft>
            </a:pPr>
            <a:r>
              <a:rPr lang="en-US" dirty="0"/>
              <a:t>Company controls the privilege</a:t>
            </a:r>
          </a:p>
          <a:p>
            <a:pPr>
              <a:spcAft>
                <a:spcPts val="600"/>
              </a:spcAft>
            </a:pPr>
            <a:endParaRPr lang="en-US" dirty="0"/>
          </a:p>
        </p:txBody>
      </p:sp>
      <p:pic>
        <p:nvPicPr>
          <p:cNvPr id="3" name="Picture 2" descr="Text&#10;&#10;Description automatically generated with medium confidence">
            <a:extLst>
              <a:ext uri="{FF2B5EF4-FFF2-40B4-BE49-F238E27FC236}">
                <a16:creationId xmlns:a16="http://schemas.microsoft.com/office/drawing/2014/main" id="{DBC3949B-48E3-4EAB-AB83-347D1E0986E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1321517"/>
            <a:ext cx="3124500" cy="3401241"/>
          </a:xfrm>
          <a:prstGeom prst="rect">
            <a:avLst/>
          </a:prstGeom>
        </p:spPr>
      </p:pic>
    </p:spTree>
    <p:extLst>
      <p:ext uri="{BB962C8B-B14F-4D97-AF65-F5344CB8AC3E}">
        <p14:creationId xmlns:p14="http://schemas.microsoft.com/office/powerpoint/2010/main" val="87422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139-DA41-4D73-8E63-580ED40015A4}"/>
              </a:ext>
            </a:extLst>
          </p:cNvPr>
          <p:cNvSpPr>
            <a:spLocks noGrp="1"/>
          </p:cNvSpPr>
          <p:nvPr>
            <p:ph type="title"/>
          </p:nvPr>
        </p:nvSpPr>
        <p:spPr/>
        <p:txBody>
          <a:bodyPr/>
          <a:lstStyle/>
          <a:p>
            <a:r>
              <a:rPr lang="en-US" dirty="0"/>
              <a:t>“Dear [client],”</a:t>
            </a:r>
          </a:p>
        </p:txBody>
      </p:sp>
      <p:pic>
        <p:nvPicPr>
          <p:cNvPr id="4" name="Picture 3" descr="Text, letter&#10;&#10;Description automatically generated">
            <a:extLst>
              <a:ext uri="{FF2B5EF4-FFF2-40B4-BE49-F238E27FC236}">
                <a16:creationId xmlns:a16="http://schemas.microsoft.com/office/drawing/2014/main" id="{CC575A02-C675-4A12-B740-B546E40DD6B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00200" y="1123950"/>
            <a:ext cx="5257800" cy="3505200"/>
          </a:xfrm>
          <a:prstGeom prst="rect">
            <a:avLst/>
          </a:prstGeom>
        </p:spPr>
      </p:pic>
    </p:spTree>
    <p:extLst>
      <p:ext uri="{BB962C8B-B14F-4D97-AF65-F5344CB8AC3E}">
        <p14:creationId xmlns:p14="http://schemas.microsoft.com/office/powerpoint/2010/main" val="3322245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C616E5-65E8-43DE-864C-A158F7034EB1}"/>
              </a:ext>
            </a:extLst>
          </p:cNvPr>
          <p:cNvSpPr>
            <a:spLocks noGrp="1"/>
          </p:cNvSpPr>
          <p:nvPr>
            <p:ph type="title"/>
          </p:nvPr>
        </p:nvSpPr>
        <p:spPr>
          <a:xfrm>
            <a:off x="457200" y="389382"/>
            <a:ext cx="7132320" cy="673846"/>
          </a:xfrm>
        </p:spPr>
        <p:txBody>
          <a:bodyPr>
            <a:normAutofit fontScale="90000"/>
          </a:bodyPr>
          <a:lstStyle/>
          <a:p>
            <a:r>
              <a:rPr lang="en-US" dirty="0"/>
              <a:t>When the “client” goes unidentified	</a:t>
            </a:r>
          </a:p>
        </p:txBody>
      </p:sp>
      <p:pic>
        <p:nvPicPr>
          <p:cNvPr id="5" name="Content Placeholder 4">
            <a:extLst>
              <a:ext uri="{FF2B5EF4-FFF2-40B4-BE49-F238E27FC236}">
                <a16:creationId xmlns:a16="http://schemas.microsoft.com/office/drawing/2014/main" id="{DC7AD4A0-6592-4DA6-9F45-321A971B0C1B}"/>
              </a:ext>
            </a:extLst>
          </p:cNvPr>
          <p:cNvPicPr>
            <a:picLocks noGrp="1" noChangeAspect="1"/>
          </p:cNvPicPr>
          <p:nvPr>
            <p:ph idx="1"/>
          </p:nvPr>
        </p:nvPicPr>
        <p:blipFill>
          <a:blip r:embed="rId2"/>
          <a:stretch>
            <a:fillRect/>
          </a:stretch>
        </p:blipFill>
        <p:spPr>
          <a:xfrm>
            <a:off x="380999" y="1089002"/>
            <a:ext cx="4876905" cy="2625748"/>
          </a:xfrm>
        </p:spPr>
      </p:pic>
      <p:pic>
        <p:nvPicPr>
          <p:cNvPr id="3" name="Picture 2">
            <a:extLst>
              <a:ext uri="{FF2B5EF4-FFF2-40B4-BE49-F238E27FC236}">
                <a16:creationId xmlns:a16="http://schemas.microsoft.com/office/drawing/2014/main" id="{96A8A7D0-6ABD-46CF-88FF-6EC3CD75BFF3}"/>
              </a:ext>
            </a:extLst>
          </p:cNvPr>
          <p:cNvPicPr>
            <a:picLocks noChangeAspect="1"/>
          </p:cNvPicPr>
          <p:nvPr/>
        </p:nvPicPr>
        <p:blipFill>
          <a:blip r:embed="rId3"/>
          <a:stretch>
            <a:fillRect/>
          </a:stretch>
        </p:blipFill>
        <p:spPr>
          <a:xfrm>
            <a:off x="4267200" y="1581150"/>
            <a:ext cx="4295775" cy="1285875"/>
          </a:xfrm>
          <a:prstGeom prst="rect">
            <a:avLst/>
          </a:prstGeom>
        </p:spPr>
      </p:pic>
      <p:pic>
        <p:nvPicPr>
          <p:cNvPr id="6" name="Picture 5">
            <a:extLst>
              <a:ext uri="{FF2B5EF4-FFF2-40B4-BE49-F238E27FC236}">
                <a16:creationId xmlns:a16="http://schemas.microsoft.com/office/drawing/2014/main" id="{135CC146-593F-49C3-8922-ABC7823F1A2F}"/>
              </a:ext>
            </a:extLst>
          </p:cNvPr>
          <p:cNvPicPr>
            <a:picLocks noChangeAspect="1"/>
          </p:cNvPicPr>
          <p:nvPr/>
        </p:nvPicPr>
        <p:blipFill>
          <a:blip r:embed="rId4"/>
          <a:stretch>
            <a:fillRect/>
          </a:stretch>
        </p:blipFill>
        <p:spPr>
          <a:xfrm>
            <a:off x="4038600" y="3106872"/>
            <a:ext cx="3695140" cy="1610267"/>
          </a:xfrm>
          <a:prstGeom prst="rect">
            <a:avLst/>
          </a:prstGeom>
        </p:spPr>
      </p:pic>
    </p:spTree>
    <p:extLst>
      <p:ext uri="{BB962C8B-B14F-4D97-AF65-F5344CB8AC3E}">
        <p14:creationId xmlns:p14="http://schemas.microsoft.com/office/powerpoint/2010/main" val="176727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a:bodyPr>
          <a:lstStyle/>
          <a:p>
            <a:r>
              <a:rPr lang="en-US" dirty="0"/>
              <a:t>Engagement – the rule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a:bodyPr>
          <a:lstStyle/>
          <a:p>
            <a:pPr marL="0" indent="0" algn="ctr">
              <a:spcAft>
                <a:spcPts val="600"/>
              </a:spcAft>
              <a:buNone/>
            </a:pPr>
            <a:endParaRPr lang="en-US" sz="6600" dirty="0"/>
          </a:p>
          <a:p>
            <a:pPr marL="0" indent="0" algn="ctr">
              <a:spcAft>
                <a:spcPts val="600"/>
              </a:spcAft>
              <a:buNone/>
            </a:pPr>
            <a:r>
              <a:rPr lang="en-US" sz="6600" dirty="0"/>
              <a:t>?</a:t>
            </a:r>
          </a:p>
        </p:txBody>
      </p:sp>
    </p:spTree>
    <p:extLst>
      <p:ext uri="{BB962C8B-B14F-4D97-AF65-F5344CB8AC3E}">
        <p14:creationId xmlns:p14="http://schemas.microsoft.com/office/powerpoint/2010/main" val="2011484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a:bodyPr>
          <a:lstStyle/>
          <a:p>
            <a:r>
              <a:rPr lang="en-US" dirty="0"/>
              <a:t>Engagement – best practices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2743200" y="1200151"/>
            <a:ext cx="6172200" cy="3394472"/>
          </a:xfrm>
        </p:spPr>
        <p:txBody>
          <a:bodyPr>
            <a:normAutofit fontScale="85000" lnSpcReduction="10000"/>
          </a:bodyPr>
          <a:lstStyle/>
          <a:p>
            <a:pPr>
              <a:spcAft>
                <a:spcPts val="600"/>
              </a:spcAft>
            </a:pPr>
            <a:r>
              <a:rPr lang="en-US" dirty="0"/>
              <a:t>Identify the client</a:t>
            </a:r>
          </a:p>
          <a:p>
            <a:pPr>
              <a:spcAft>
                <a:spcPts val="600"/>
              </a:spcAft>
            </a:pPr>
            <a:r>
              <a:rPr lang="en-US" dirty="0"/>
              <a:t>Scope of representation</a:t>
            </a:r>
          </a:p>
          <a:p>
            <a:pPr lvl="1">
              <a:spcAft>
                <a:spcPts val="600"/>
              </a:spcAft>
            </a:pPr>
            <a:r>
              <a:rPr lang="en-US" dirty="0"/>
              <a:t>Exclusions: tax, insurance, disclosure</a:t>
            </a:r>
          </a:p>
          <a:p>
            <a:pPr>
              <a:spcAft>
                <a:spcPts val="600"/>
              </a:spcAft>
            </a:pPr>
            <a:r>
              <a:rPr lang="en-US" dirty="0"/>
              <a:t>Fees. And other expenses. And retainer?</a:t>
            </a:r>
          </a:p>
          <a:p>
            <a:pPr>
              <a:spcAft>
                <a:spcPts val="600"/>
              </a:spcAft>
            </a:pPr>
            <a:r>
              <a:rPr lang="en-US" dirty="0"/>
              <a:t>Conflicts</a:t>
            </a:r>
          </a:p>
          <a:p>
            <a:pPr>
              <a:spcAft>
                <a:spcPts val="600"/>
              </a:spcAft>
            </a:pPr>
            <a:r>
              <a:rPr lang="en-US" dirty="0"/>
              <a:t>Termination / conclusion</a:t>
            </a:r>
          </a:p>
          <a:p>
            <a:pPr>
              <a:spcAft>
                <a:spcPts val="600"/>
              </a:spcAft>
            </a:pPr>
            <a:endParaRPr lang="en-US" dirty="0"/>
          </a:p>
          <a:p>
            <a:pPr>
              <a:spcAft>
                <a:spcPts val="600"/>
              </a:spcAft>
            </a:pPr>
            <a:endParaRPr lang="en-US" dirty="0"/>
          </a:p>
        </p:txBody>
      </p:sp>
      <p:pic>
        <p:nvPicPr>
          <p:cNvPr id="3" name="Graphic 2" descr="Checkmark with solid fill">
            <a:extLst>
              <a:ext uri="{FF2B5EF4-FFF2-40B4-BE49-F238E27FC236}">
                <a16:creationId xmlns:a16="http://schemas.microsoft.com/office/drawing/2014/main" id="{B749FFB4-FC7F-482F-A9E3-96283620E8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1581150"/>
            <a:ext cx="1981200" cy="1981200"/>
          </a:xfrm>
          <a:prstGeom prst="rect">
            <a:avLst/>
          </a:prstGeom>
        </p:spPr>
      </p:pic>
    </p:spTree>
    <p:extLst>
      <p:ext uri="{BB962C8B-B14F-4D97-AF65-F5344CB8AC3E}">
        <p14:creationId xmlns:p14="http://schemas.microsoft.com/office/powerpoint/2010/main" val="108178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a:bodyPr>
          <a:lstStyle/>
          <a:p>
            <a:r>
              <a:rPr lang="en-US" dirty="0"/>
              <a:t>Joint Engagement – best practices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fontScale="92500" lnSpcReduction="20000"/>
          </a:bodyPr>
          <a:lstStyle/>
          <a:p>
            <a:pPr>
              <a:spcAft>
                <a:spcPts val="600"/>
              </a:spcAft>
            </a:pPr>
            <a:r>
              <a:rPr lang="en-US" dirty="0"/>
              <a:t>Check out CBA Ethics Op. 135 </a:t>
            </a:r>
          </a:p>
          <a:p>
            <a:pPr>
              <a:spcAft>
                <a:spcPts val="600"/>
              </a:spcAft>
            </a:pPr>
            <a:r>
              <a:rPr lang="en-US" dirty="0"/>
              <a:t>Identify the clients</a:t>
            </a:r>
          </a:p>
          <a:p>
            <a:pPr>
              <a:spcAft>
                <a:spcPts val="600"/>
              </a:spcAft>
            </a:pPr>
            <a:r>
              <a:rPr lang="en-US" dirty="0"/>
              <a:t>Identify actual / potential conflicts</a:t>
            </a:r>
          </a:p>
          <a:p>
            <a:pPr lvl="1">
              <a:spcAft>
                <a:spcPts val="600"/>
              </a:spcAft>
            </a:pPr>
            <a:r>
              <a:rPr lang="en-US" dirty="0"/>
              <a:t>Waive them – with informed consent</a:t>
            </a:r>
          </a:p>
          <a:p>
            <a:pPr>
              <a:spcAft>
                <a:spcPts val="600"/>
              </a:spcAft>
            </a:pPr>
            <a:r>
              <a:rPr lang="en-US" dirty="0"/>
              <a:t>Discuss confidentiality b/w clients</a:t>
            </a:r>
          </a:p>
          <a:p>
            <a:pPr>
              <a:spcAft>
                <a:spcPts val="600"/>
              </a:spcAft>
            </a:pPr>
            <a:r>
              <a:rPr lang="en-US" dirty="0"/>
              <a:t>Complete withdrawal or continuation as to one</a:t>
            </a:r>
          </a:p>
          <a:p>
            <a:pPr>
              <a:spcAft>
                <a:spcPts val="600"/>
              </a:spcAft>
            </a:pPr>
            <a:endParaRPr lang="en-US" dirty="0"/>
          </a:p>
          <a:p>
            <a:pPr>
              <a:spcAft>
                <a:spcPts val="600"/>
              </a:spcAft>
            </a:pPr>
            <a:endParaRPr lang="en-US" dirty="0"/>
          </a:p>
          <a:p>
            <a:pPr>
              <a:spcAft>
                <a:spcPts val="600"/>
              </a:spcAft>
            </a:pPr>
            <a:endParaRPr lang="en-US" dirty="0"/>
          </a:p>
        </p:txBody>
      </p:sp>
    </p:spTree>
    <p:extLst>
      <p:ext uri="{BB962C8B-B14F-4D97-AF65-F5344CB8AC3E}">
        <p14:creationId xmlns:p14="http://schemas.microsoft.com/office/powerpoint/2010/main" val="71133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139-DA41-4D73-8E63-580ED40015A4}"/>
              </a:ext>
            </a:extLst>
          </p:cNvPr>
          <p:cNvSpPr>
            <a:spLocks noGrp="1"/>
          </p:cNvSpPr>
          <p:nvPr>
            <p:ph type="title"/>
          </p:nvPr>
        </p:nvSpPr>
        <p:spPr/>
        <p:txBody>
          <a:bodyPr/>
          <a:lstStyle/>
          <a:p>
            <a:r>
              <a:rPr lang="en-US" dirty="0"/>
              <a:t>The lawyer / director</a:t>
            </a:r>
          </a:p>
        </p:txBody>
      </p:sp>
      <p:pic>
        <p:nvPicPr>
          <p:cNvPr id="7" name="Content Placeholder 6">
            <a:extLst>
              <a:ext uri="{FF2B5EF4-FFF2-40B4-BE49-F238E27FC236}">
                <a16:creationId xmlns:a16="http://schemas.microsoft.com/office/drawing/2014/main" id="{18BDD4C9-4171-40DD-A3A0-5F1CD2D327C6}"/>
              </a:ext>
            </a:extLst>
          </p:cNvPr>
          <p:cNvPicPr>
            <a:picLocks noGrp="1" noChangeAspect="1"/>
          </p:cNvPicPr>
          <p:nvPr>
            <p:ph sz="half" idx="2"/>
          </p:nvPr>
        </p:nvPicPr>
        <p:blipFill>
          <a:blip r:embed="rId2"/>
          <a:stretch>
            <a:fillRect/>
          </a:stretch>
        </p:blipFill>
        <p:spPr>
          <a:xfrm>
            <a:off x="258369" y="1428750"/>
            <a:ext cx="4406001" cy="2963466"/>
          </a:xfrm>
          <a:prstGeom prst="rect">
            <a:avLst/>
          </a:prstGeom>
        </p:spPr>
      </p:pic>
      <p:pic>
        <p:nvPicPr>
          <p:cNvPr id="9" name="Content Placeholder 8" descr="Person looking at computer screen">
            <a:extLst>
              <a:ext uri="{FF2B5EF4-FFF2-40B4-BE49-F238E27FC236}">
                <a16:creationId xmlns:a16="http://schemas.microsoft.com/office/drawing/2014/main" id="{96E3F255-CCC9-4EFC-8C72-AD224C5FECEE}"/>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843856" y="1563225"/>
            <a:ext cx="4041775" cy="2694516"/>
          </a:xfrm>
        </p:spPr>
      </p:pic>
    </p:spTree>
    <p:extLst>
      <p:ext uri="{BB962C8B-B14F-4D97-AF65-F5344CB8AC3E}">
        <p14:creationId xmlns:p14="http://schemas.microsoft.com/office/powerpoint/2010/main" val="104918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139-DA41-4D73-8E63-580ED40015A4}"/>
              </a:ext>
            </a:extLst>
          </p:cNvPr>
          <p:cNvSpPr>
            <a:spLocks noGrp="1"/>
          </p:cNvSpPr>
          <p:nvPr>
            <p:ph type="title"/>
          </p:nvPr>
        </p:nvSpPr>
        <p:spPr/>
        <p:txBody>
          <a:bodyPr/>
          <a:lstStyle/>
          <a:p>
            <a:r>
              <a:rPr lang="en-US" dirty="0"/>
              <a:t>The lawyer / director</a:t>
            </a:r>
          </a:p>
        </p:txBody>
      </p:sp>
      <p:pic>
        <p:nvPicPr>
          <p:cNvPr id="10" name="Content Placeholder 9">
            <a:extLst>
              <a:ext uri="{FF2B5EF4-FFF2-40B4-BE49-F238E27FC236}">
                <a16:creationId xmlns:a16="http://schemas.microsoft.com/office/drawing/2014/main" id="{C3505EAC-FFB7-4A85-AB71-91C0AEC8F056}"/>
              </a:ext>
            </a:extLst>
          </p:cNvPr>
          <p:cNvPicPr>
            <a:picLocks noGrp="1" noChangeAspect="1"/>
          </p:cNvPicPr>
          <p:nvPr>
            <p:ph sz="half" idx="2"/>
          </p:nvPr>
        </p:nvPicPr>
        <p:blipFill>
          <a:blip r:embed="rId2"/>
          <a:stretch>
            <a:fillRect/>
          </a:stretch>
        </p:blipFill>
        <p:spPr>
          <a:xfrm>
            <a:off x="3276600" y="2114550"/>
            <a:ext cx="5003362" cy="1388029"/>
          </a:xfrm>
        </p:spPr>
      </p:pic>
      <p:pic>
        <p:nvPicPr>
          <p:cNvPr id="12" name="Content Placeholder 11">
            <a:extLst>
              <a:ext uri="{FF2B5EF4-FFF2-40B4-BE49-F238E27FC236}">
                <a16:creationId xmlns:a16="http://schemas.microsoft.com/office/drawing/2014/main" id="{644D514D-E678-4CEF-B484-AFAB9A19A316}"/>
              </a:ext>
            </a:extLst>
          </p:cNvPr>
          <p:cNvPicPr>
            <a:picLocks noGrp="1" noChangeAspect="1"/>
          </p:cNvPicPr>
          <p:nvPr>
            <p:ph sz="quarter" idx="4"/>
          </p:nvPr>
        </p:nvPicPr>
        <p:blipFill>
          <a:blip r:embed="rId3"/>
          <a:stretch>
            <a:fillRect/>
          </a:stretch>
        </p:blipFill>
        <p:spPr>
          <a:xfrm>
            <a:off x="685800" y="1428750"/>
            <a:ext cx="2032542" cy="2963862"/>
          </a:xfrm>
        </p:spPr>
      </p:pic>
    </p:spTree>
    <p:extLst>
      <p:ext uri="{BB962C8B-B14F-4D97-AF65-F5344CB8AC3E}">
        <p14:creationId xmlns:p14="http://schemas.microsoft.com/office/powerpoint/2010/main" val="163740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392C4B2-C3C1-4BA6-9F56-A31D20275DE1}"/>
              </a:ext>
            </a:extLst>
          </p:cNvPr>
          <p:cNvSpPr>
            <a:spLocks noGrp="1"/>
          </p:cNvSpPr>
          <p:nvPr>
            <p:ph type="title"/>
          </p:nvPr>
        </p:nvSpPr>
        <p:spPr>
          <a:xfrm>
            <a:off x="457200" y="389382"/>
            <a:ext cx="7132320" cy="673846"/>
          </a:xfrm>
        </p:spPr>
        <p:txBody>
          <a:bodyPr>
            <a:normAutofit fontScale="90000"/>
          </a:bodyPr>
          <a:lstStyle/>
          <a:p>
            <a:r>
              <a:rPr lang="en-US" dirty="0"/>
              <a:t>Welcome to our latest brown bag lunch</a:t>
            </a:r>
          </a:p>
        </p:txBody>
      </p:sp>
      <p:pic>
        <p:nvPicPr>
          <p:cNvPr id="10" name="Content Placeholder 9" descr="A sandwich with meat and vegetables&#10;&#10;Description automatically generated with medium confidence">
            <a:extLst>
              <a:ext uri="{FF2B5EF4-FFF2-40B4-BE49-F238E27FC236}">
                <a16:creationId xmlns:a16="http://schemas.microsoft.com/office/drawing/2014/main" id="{E98327B7-FDA3-4113-BAD9-E1BC770DBBD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309283" y="1200150"/>
            <a:ext cx="4525433" cy="3394075"/>
          </a:xfrm>
          <a:noFill/>
        </p:spPr>
      </p:pic>
    </p:spTree>
    <p:extLst>
      <p:ext uri="{BB962C8B-B14F-4D97-AF65-F5344CB8AC3E}">
        <p14:creationId xmlns:p14="http://schemas.microsoft.com/office/powerpoint/2010/main" val="109503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7F7A-A4CA-4D0C-A407-A1B7973AC340}"/>
              </a:ext>
            </a:extLst>
          </p:cNvPr>
          <p:cNvSpPr>
            <a:spLocks noGrp="1"/>
          </p:cNvSpPr>
          <p:nvPr>
            <p:ph type="title"/>
          </p:nvPr>
        </p:nvSpPr>
        <p:spPr/>
        <p:txBody>
          <a:bodyPr/>
          <a:lstStyle/>
          <a:p>
            <a:r>
              <a:rPr lang="en-US" dirty="0"/>
              <a:t>“Lawyers &amp; fools”</a:t>
            </a:r>
          </a:p>
        </p:txBody>
      </p:sp>
      <p:sp>
        <p:nvSpPr>
          <p:cNvPr id="3" name="Text Placeholder 2">
            <a:extLst>
              <a:ext uri="{FF2B5EF4-FFF2-40B4-BE49-F238E27FC236}">
                <a16:creationId xmlns:a16="http://schemas.microsoft.com/office/drawing/2014/main" id="{E2F8F310-3448-46F0-98E5-099D4DF58E42}"/>
              </a:ext>
            </a:extLst>
          </p:cNvPr>
          <p:cNvSpPr>
            <a:spLocks noGrp="1"/>
          </p:cNvSpPr>
          <p:nvPr>
            <p:ph type="body" idx="1"/>
          </p:nvPr>
        </p:nvSpPr>
        <p:spPr>
          <a:xfrm>
            <a:off x="457200" y="1151334"/>
            <a:ext cx="8382000" cy="658415"/>
          </a:xfrm>
        </p:spPr>
        <p:txBody>
          <a:bodyPr>
            <a:normAutofit fontScale="92500" lnSpcReduction="10000"/>
          </a:bodyPr>
          <a:lstStyle/>
          <a:p>
            <a:r>
              <a:rPr lang="en-US" dirty="0"/>
              <a:t>Lawyers &amp; Fools: Lawyer-Directors in Public Companies, 102 Geo. L. J. 413, </a:t>
            </a:r>
            <a:r>
              <a:rPr lang="en-US" dirty="0" err="1"/>
              <a:t>Lubomir</a:t>
            </a:r>
            <a:r>
              <a:rPr lang="en-US" dirty="0"/>
              <a:t> P. </a:t>
            </a:r>
            <a:r>
              <a:rPr lang="en-US" dirty="0" err="1"/>
              <a:t>Litov</a:t>
            </a:r>
            <a:r>
              <a:rPr lang="en-US" dirty="0"/>
              <a:t>, Simone M. </a:t>
            </a:r>
            <a:r>
              <a:rPr lang="en-US" dirty="0" err="1"/>
              <a:t>Sepe</a:t>
            </a:r>
            <a:r>
              <a:rPr lang="en-US" dirty="0"/>
              <a:t>, Charles K. Whitehead</a:t>
            </a:r>
          </a:p>
        </p:txBody>
      </p:sp>
      <p:sp>
        <p:nvSpPr>
          <p:cNvPr id="4" name="Content Placeholder 3">
            <a:extLst>
              <a:ext uri="{FF2B5EF4-FFF2-40B4-BE49-F238E27FC236}">
                <a16:creationId xmlns:a16="http://schemas.microsoft.com/office/drawing/2014/main" id="{2AC446B8-2DF7-425C-9148-33CAB8445410}"/>
              </a:ext>
            </a:extLst>
          </p:cNvPr>
          <p:cNvSpPr>
            <a:spLocks noGrp="1"/>
          </p:cNvSpPr>
          <p:nvPr>
            <p:ph sz="half" idx="2"/>
          </p:nvPr>
        </p:nvSpPr>
        <p:spPr>
          <a:xfrm>
            <a:off x="457200" y="1962150"/>
            <a:ext cx="4040188" cy="2632472"/>
          </a:xfrm>
        </p:spPr>
        <p:txBody>
          <a:bodyPr/>
          <a:lstStyle/>
          <a:p>
            <a:r>
              <a:rPr lang="en-US" dirty="0"/>
              <a:t>Independence</a:t>
            </a:r>
          </a:p>
          <a:p>
            <a:r>
              <a:rPr lang="en-US" dirty="0"/>
              <a:t>Privilege</a:t>
            </a:r>
          </a:p>
          <a:p>
            <a:r>
              <a:rPr lang="en-US" dirty="0"/>
              <a:t>Conflicts</a:t>
            </a:r>
          </a:p>
          <a:p>
            <a:r>
              <a:rPr lang="en-US" dirty="0"/>
              <a:t>Insurance</a:t>
            </a:r>
          </a:p>
          <a:p>
            <a:r>
              <a:rPr lang="en-US" dirty="0"/>
              <a:t>Unworthy clients</a:t>
            </a:r>
          </a:p>
        </p:txBody>
      </p:sp>
    </p:spTree>
    <p:extLst>
      <p:ext uri="{BB962C8B-B14F-4D97-AF65-F5344CB8AC3E}">
        <p14:creationId xmlns:p14="http://schemas.microsoft.com/office/powerpoint/2010/main" val="3324519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C616E5-65E8-43DE-864C-A158F7034EB1}"/>
              </a:ext>
            </a:extLst>
          </p:cNvPr>
          <p:cNvSpPr>
            <a:spLocks noGrp="1"/>
          </p:cNvSpPr>
          <p:nvPr>
            <p:ph type="title"/>
          </p:nvPr>
        </p:nvSpPr>
        <p:spPr>
          <a:xfrm>
            <a:off x="457200" y="389382"/>
            <a:ext cx="7132320" cy="673846"/>
          </a:xfrm>
        </p:spPr>
        <p:txBody>
          <a:bodyPr/>
          <a:lstStyle/>
          <a:p>
            <a:r>
              <a:rPr lang="en-US" dirty="0"/>
              <a:t>Lawyer independence – the rule(s)	</a:t>
            </a:r>
          </a:p>
        </p:txBody>
      </p:sp>
      <p:sp>
        <p:nvSpPr>
          <p:cNvPr id="13" name="Content Placeholder 2">
            <a:extLst>
              <a:ext uri="{FF2B5EF4-FFF2-40B4-BE49-F238E27FC236}">
                <a16:creationId xmlns:a16="http://schemas.microsoft.com/office/drawing/2014/main" id="{EE8C68DB-91F0-4672-8F02-75A083BC6DB4}"/>
              </a:ext>
            </a:extLst>
          </p:cNvPr>
          <p:cNvSpPr>
            <a:spLocks noGrp="1"/>
          </p:cNvSpPr>
          <p:nvPr>
            <p:ph idx="1"/>
          </p:nvPr>
        </p:nvSpPr>
        <p:spPr>
          <a:xfrm>
            <a:off x="457200" y="1063228"/>
            <a:ext cx="8229600" cy="3394472"/>
          </a:xfrm>
        </p:spPr>
        <p:txBody>
          <a:bodyPr>
            <a:noAutofit/>
          </a:bodyPr>
          <a:lstStyle/>
          <a:p>
            <a:r>
              <a:rPr lang="en-US" sz="2400" dirty="0"/>
              <a:t>CRPC 2.1: “In representing a client, a lawyer shall exercise independent professional judgment and render candid advice.”</a:t>
            </a:r>
          </a:p>
          <a:p>
            <a:r>
              <a:rPr lang="en-US" sz="2400" i="1" dirty="0"/>
              <a:t>See also</a:t>
            </a:r>
            <a:endParaRPr lang="en-US" sz="2400" dirty="0"/>
          </a:p>
          <a:p>
            <a:pPr lvl="1"/>
            <a:r>
              <a:rPr lang="en-US" sz="2400" dirty="0"/>
              <a:t>Business judgment rule</a:t>
            </a:r>
          </a:p>
          <a:p>
            <a:pPr lvl="1"/>
            <a:r>
              <a:rPr lang="en-US" sz="2400" dirty="0"/>
              <a:t>SEC </a:t>
            </a:r>
          </a:p>
          <a:p>
            <a:pPr lvl="1"/>
            <a:r>
              <a:rPr lang="en-US" sz="2400" dirty="0"/>
              <a:t>NYSE, NASDAQ</a:t>
            </a:r>
          </a:p>
        </p:txBody>
      </p:sp>
      <p:pic>
        <p:nvPicPr>
          <p:cNvPr id="3" name="Picture 2" descr="A green street sign&#10;&#10;Description automatically generated with low confidence">
            <a:extLst>
              <a:ext uri="{FF2B5EF4-FFF2-40B4-BE49-F238E27FC236}">
                <a16:creationId xmlns:a16="http://schemas.microsoft.com/office/drawing/2014/main" id="{B79B8B2F-CCD1-4CA2-ABC0-EE919CE8ECF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48414" y="1909317"/>
            <a:ext cx="4267201" cy="2844801"/>
          </a:xfrm>
          <a:prstGeom prst="rect">
            <a:avLst/>
          </a:prstGeom>
        </p:spPr>
      </p:pic>
      <p:sp>
        <p:nvSpPr>
          <p:cNvPr id="4" name="TextBox 3">
            <a:extLst>
              <a:ext uri="{FF2B5EF4-FFF2-40B4-BE49-F238E27FC236}">
                <a16:creationId xmlns:a16="http://schemas.microsoft.com/office/drawing/2014/main" id="{5A6B3395-9126-4EFF-8768-35D1F5B18240}"/>
              </a:ext>
            </a:extLst>
          </p:cNvPr>
          <p:cNvSpPr txBox="1"/>
          <p:nvPr/>
        </p:nvSpPr>
        <p:spPr>
          <a:xfrm>
            <a:off x="4392520" y="4552950"/>
            <a:ext cx="4267201" cy="230832"/>
          </a:xfrm>
          <a:prstGeom prst="rect">
            <a:avLst/>
          </a:prstGeom>
          <a:noFill/>
        </p:spPr>
        <p:txBody>
          <a:bodyPr wrap="square" rtlCol="0">
            <a:spAutoFit/>
          </a:bodyPr>
          <a:lstStyle/>
          <a:p>
            <a:r>
              <a:rPr lang="en-US" sz="900" dirty="0">
                <a:hlinkClick r:id="rId3" tooltip="https://www.picserver.org/highway-signs2/i/independence.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58156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FC616E5-65E8-43DE-864C-A158F7034EB1}"/>
              </a:ext>
            </a:extLst>
          </p:cNvPr>
          <p:cNvSpPr>
            <a:spLocks noGrp="1"/>
          </p:cNvSpPr>
          <p:nvPr>
            <p:ph type="title"/>
          </p:nvPr>
        </p:nvSpPr>
        <p:spPr>
          <a:xfrm>
            <a:off x="457200" y="389382"/>
            <a:ext cx="7132320" cy="673846"/>
          </a:xfrm>
        </p:spPr>
        <p:txBody>
          <a:bodyPr/>
          <a:lstStyle/>
          <a:p>
            <a:r>
              <a:rPr lang="en-US" dirty="0"/>
              <a:t>groupthink	</a:t>
            </a:r>
          </a:p>
        </p:txBody>
      </p:sp>
      <p:pic>
        <p:nvPicPr>
          <p:cNvPr id="7" name="Content Placeholder 6" descr="A picture containing automaton&#10;&#10;Description automatically generated">
            <a:extLst>
              <a:ext uri="{FF2B5EF4-FFF2-40B4-BE49-F238E27FC236}">
                <a16:creationId xmlns:a16="http://schemas.microsoft.com/office/drawing/2014/main" id="{D5FA768E-2794-4237-9DCC-F7C335C9B5F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137969"/>
            <a:ext cx="7872933" cy="2387917"/>
          </a:xfrm>
        </p:spPr>
      </p:pic>
      <p:sp>
        <p:nvSpPr>
          <p:cNvPr id="8" name="TextBox 7">
            <a:extLst>
              <a:ext uri="{FF2B5EF4-FFF2-40B4-BE49-F238E27FC236}">
                <a16:creationId xmlns:a16="http://schemas.microsoft.com/office/drawing/2014/main" id="{96B8A539-5F6F-46BF-852F-805FB34DF7ED}"/>
              </a:ext>
            </a:extLst>
          </p:cNvPr>
          <p:cNvSpPr txBox="1"/>
          <p:nvPr/>
        </p:nvSpPr>
        <p:spPr>
          <a:xfrm>
            <a:off x="635533" y="3531489"/>
            <a:ext cx="7872933" cy="230832"/>
          </a:xfrm>
          <a:prstGeom prst="rect">
            <a:avLst/>
          </a:prstGeom>
          <a:noFill/>
        </p:spPr>
        <p:txBody>
          <a:bodyPr wrap="square" rtlCol="0">
            <a:spAutoFit/>
          </a:bodyPr>
          <a:lstStyle/>
          <a:p>
            <a:r>
              <a:rPr lang="en-US" sz="900" dirty="0">
                <a:hlinkClick r:id="rId3" tooltip="http://theconversation.com/beware-the-perils-of-groupthink-yet-meetings-can-still-be-useful-36678"/>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9" name="TextBox 8">
            <a:extLst>
              <a:ext uri="{FF2B5EF4-FFF2-40B4-BE49-F238E27FC236}">
                <a16:creationId xmlns:a16="http://schemas.microsoft.com/office/drawing/2014/main" id="{8621C1AE-87E4-4F4D-B9D0-A9878DC7306D}"/>
              </a:ext>
            </a:extLst>
          </p:cNvPr>
          <p:cNvSpPr txBox="1"/>
          <p:nvPr/>
        </p:nvSpPr>
        <p:spPr>
          <a:xfrm>
            <a:off x="635533" y="3703483"/>
            <a:ext cx="7872933" cy="1354217"/>
          </a:xfrm>
          <a:prstGeom prst="rect">
            <a:avLst/>
          </a:prstGeom>
          <a:noFill/>
        </p:spPr>
        <p:txBody>
          <a:bodyPr wrap="square" rtlCol="0">
            <a:spAutoFit/>
          </a:bodyPr>
          <a:lstStyle/>
          <a:p>
            <a:pPr marL="285750" indent="-285750">
              <a:buFontTx/>
              <a:buChar char="-"/>
            </a:pPr>
            <a:r>
              <a:rPr lang="en-US" sz="1600" dirty="0"/>
              <a:t>Try googling “board of directors groupthink”</a:t>
            </a:r>
          </a:p>
          <a:p>
            <a:pPr marL="285750" indent="-285750">
              <a:buFontTx/>
              <a:buChar char="-"/>
            </a:pPr>
            <a:r>
              <a:rPr lang="en-US" sz="1600" dirty="0"/>
              <a:t>Here’s one gem:  “Virtual board meetings may magnify groupthink.”  </a:t>
            </a:r>
            <a:r>
              <a:rPr lang="en-US" sz="1600" i="1" dirty="0"/>
              <a:t>Behavioral Psychology May Explain What’s Holding Boards Back</a:t>
            </a:r>
            <a:r>
              <a:rPr lang="en-US" sz="1600" dirty="0"/>
              <a:t>, </a:t>
            </a:r>
            <a:r>
              <a:rPr lang="en-US" sz="1600" i="1" dirty="0">
                <a:solidFill>
                  <a:srgbClr val="000000"/>
                </a:solidFill>
                <a:effectLst/>
              </a:rPr>
              <a:t>Maria </a:t>
            </a:r>
            <a:r>
              <a:rPr lang="en-US" sz="1600" i="1" dirty="0" err="1">
                <a:solidFill>
                  <a:srgbClr val="000000"/>
                </a:solidFill>
                <a:effectLst/>
              </a:rPr>
              <a:t>Castañón</a:t>
            </a:r>
            <a:r>
              <a:rPr lang="en-US" sz="1600" i="1" dirty="0">
                <a:solidFill>
                  <a:srgbClr val="000000"/>
                </a:solidFill>
                <a:effectLst/>
              </a:rPr>
              <a:t> Moats, Paul DeNicola, and Leah Malone, https://tinyurl.com/yckhmfum</a:t>
            </a:r>
          </a:p>
          <a:p>
            <a:pPr marL="285750" indent="-285750">
              <a:buFontTx/>
              <a:buChar char="-"/>
            </a:pPr>
            <a:endParaRPr lang="en-US" dirty="0"/>
          </a:p>
        </p:txBody>
      </p:sp>
    </p:spTree>
    <p:extLst>
      <p:ext uri="{BB962C8B-B14F-4D97-AF65-F5344CB8AC3E}">
        <p14:creationId xmlns:p14="http://schemas.microsoft.com/office/powerpoint/2010/main" val="3663907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Attorney-client privilege – The rule	</a:t>
            </a:r>
          </a:p>
        </p:txBody>
      </p:sp>
      <p:sp>
        <p:nvSpPr>
          <p:cNvPr id="4" name="Content Placeholder 3">
            <a:extLst>
              <a:ext uri="{FF2B5EF4-FFF2-40B4-BE49-F238E27FC236}">
                <a16:creationId xmlns:a16="http://schemas.microsoft.com/office/drawing/2014/main" id="{3D2A0E39-BB16-4B79-AB28-6580927DE41C}"/>
              </a:ext>
            </a:extLst>
          </p:cNvPr>
          <p:cNvSpPr txBox="1">
            <a:spLocks noGrp="1"/>
          </p:cNvSpPr>
          <p:nvPr>
            <p:ph idx="1"/>
          </p:nvPr>
        </p:nvSpPr>
        <p:spPr>
          <a:xfrm>
            <a:off x="457200" y="1200149"/>
            <a:ext cx="4724400" cy="339407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90AEB2"/>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t>“The attorney-client privilege applies to confidential matters communicated by or to the client </a:t>
            </a:r>
            <a:r>
              <a:rPr lang="en-US" b="1" u="sng" dirty="0"/>
              <a:t>in the course of obtaining counsel, advice, or direction</a:t>
            </a:r>
            <a:r>
              <a:rPr lang="en-US" dirty="0"/>
              <a:t> </a:t>
            </a:r>
            <a:r>
              <a:rPr lang="en-US" b="1" u="sng" dirty="0"/>
              <a:t>with respect to the client's rights or obligations</a:t>
            </a:r>
            <a:r>
              <a:rPr lang="en-US" dirty="0"/>
              <a:t>.”</a:t>
            </a:r>
            <a:r>
              <a:rPr lang="en-US" i="1" dirty="0"/>
              <a:t> </a:t>
            </a:r>
          </a:p>
          <a:p>
            <a:pPr lvl="3"/>
            <a:r>
              <a:rPr lang="en-US" i="1" dirty="0"/>
              <a:t>People v. Trujillo</a:t>
            </a:r>
            <a:r>
              <a:rPr lang="en-US" dirty="0"/>
              <a:t>, 144 P.3d 539, 542 (Colo. 2006)</a:t>
            </a:r>
          </a:p>
          <a:p>
            <a:pPr lvl="3"/>
            <a:r>
              <a:rPr lang="en-US" dirty="0"/>
              <a:t>C.R.S. § 13–90–107  </a:t>
            </a:r>
          </a:p>
        </p:txBody>
      </p:sp>
      <p:pic>
        <p:nvPicPr>
          <p:cNvPr id="2" name="Picture 1">
            <a:extLst>
              <a:ext uri="{FF2B5EF4-FFF2-40B4-BE49-F238E27FC236}">
                <a16:creationId xmlns:a16="http://schemas.microsoft.com/office/drawing/2014/main" id="{98F2E467-E929-4957-B3D0-C5C3037A2A89}"/>
              </a:ext>
            </a:extLst>
          </p:cNvPr>
          <p:cNvPicPr>
            <a:picLocks noChangeAspect="1"/>
          </p:cNvPicPr>
          <p:nvPr/>
        </p:nvPicPr>
        <p:blipFill>
          <a:blip r:embed="rId2"/>
          <a:stretch>
            <a:fillRect/>
          </a:stretch>
        </p:blipFill>
        <p:spPr>
          <a:xfrm>
            <a:off x="5181600" y="1467551"/>
            <a:ext cx="3407959" cy="2859272"/>
          </a:xfrm>
          <a:prstGeom prst="rect">
            <a:avLst/>
          </a:prstGeom>
        </p:spPr>
      </p:pic>
    </p:spTree>
    <p:extLst>
      <p:ext uri="{BB962C8B-B14F-4D97-AF65-F5344CB8AC3E}">
        <p14:creationId xmlns:p14="http://schemas.microsoft.com/office/powerpoint/2010/main" val="155061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89382"/>
            <a:ext cx="7132320" cy="658368"/>
          </a:xfrm>
        </p:spPr>
        <p:txBody>
          <a:bodyPr>
            <a:normAutofit/>
          </a:bodyPr>
          <a:lstStyle/>
          <a:p>
            <a:r>
              <a:rPr lang="en-US" dirty="0"/>
              <a:t>The multiple hats problem</a:t>
            </a:r>
          </a:p>
        </p:txBody>
      </p:sp>
      <p:sp>
        <p:nvSpPr>
          <p:cNvPr id="12" name="TextBox 11">
            <a:extLst>
              <a:ext uri="{FF2B5EF4-FFF2-40B4-BE49-F238E27FC236}">
                <a16:creationId xmlns:a16="http://schemas.microsoft.com/office/drawing/2014/main" id="{AC454C90-BDD0-4C0F-B32E-31BB8433CE81}"/>
              </a:ext>
            </a:extLst>
          </p:cNvPr>
          <p:cNvSpPr txBox="1"/>
          <p:nvPr/>
        </p:nvSpPr>
        <p:spPr>
          <a:xfrm>
            <a:off x="3987501" y="1352550"/>
            <a:ext cx="4267200" cy="3216265"/>
          </a:xfrm>
          <a:prstGeom prst="rect">
            <a:avLst/>
          </a:prstGeom>
          <a:noFill/>
        </p:spPr>
        <p:txBody>
          <a:bodyPr wrap="square" rtlCol="0">
            <a:spAutoFit/>
          </a:bodyPr>
          <a:lstStyle/>
          <a:p>
            <a:pPr>
              <a:spcAft>
                <a:spcPts val="600"/>
              </a:spcAft>
            </a:pPr>
            <a:r>
              <a:rPr lang="en-US" sz="2000" dirty="0"/>
              <a:t>“[T]he communications had a legal purpose: to help the company ensure compliance with antitrust laws and negotiate a lawful settlement. But the communications also had a business purpose: to help the company negotiate a settlement on favorable financial terms.” </a:t>
            </a:r>
            <a:r>
              <a:rPr lang="en-US" sz="2000" i="1" u="sng" dirty="0"/>
              <a:t>FTC v. Boehringer</a:t>
            </a:r>
            <a:r>
              <a:rPr lang="en-US" sz="2000" dirty="0"/>
              <a:t>, 892 F.3d 1264 (D.C. Cir. 2018)</a:t>
            </a:r>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32F8B8CB-E5F1-48F0-98B9-1FD423F7CE95}"/>
              </a:ext>
            </a:extLst>
          </p:cNvPr>
          <p:cNvPicPr>
            <a:picLocks noChangeAspect="1"/>
          </p:cNvPicPr>
          <p:nvPr/>
        </p:nvPicPr>
        <p:blipFill>
          <a:blip r:embed="rId2"/>
          <a:stretch>
            <a:fillRect/>
          </a:stretch>
        </p:blipFill>
        <p:spPr>
          <a:xfrm>
            <a:off x="457200" y="1129493"/>
            <a:ext cx="3270299" cy="3608777"/>
          </a:xfrm>
          <a:prstGeom prst="rect">
            <a:avLst/>
          </a:prstGeom>
        </p:spPr>
      </p:pic>
    </p:spTree>
    <p:extLst>
      <p:ext uri="{BB962C8B-B14F-4D97-AF65-F5344CB8AC3E}">
        <p14:creationId xmlns:p14="http://schemas.microsoft.com/office/powerpoint/2010/main" val="949863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Conflicts – the rule</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457200" y="1200151"/>
            <a:ext cx="4038600" cy="3394472"/>
          </a:xfrm>
        </p:spPr>
        <p:txBody>
          <a:bodyPr>
            <a:normAutofit fontScale="70000" lnSpcReduction="20000"/>
          </a:bodyPr>
          <a:lstStyle/>
          <a:p>
            <a:r>
              <a:rPr lang="en-US" dirty="0"/>
              <a:t>CRPC 1.7(a): “A concurrent conflict of interest exists if: . . . (2) there is a significant risk that the representation of one or more clients will be materially limited by the lawyer's responsibilities to another client, a former client or a third person or by a personal interest of the lawyer.”</a:t>
            </a:r>
          </a:p>
        </p:txBody>
      </p:sp>
      <p:pic>
        <p:nvPicPr>
          <p:cNvPr id="3" name="Picture 2">
            <a:extLst>
              <a:ext uri="{FF2B5EF4-FFF2-40B4-BE49-F238E27FC236}">
                <a16:creationId xmlns:a16="http://schemas.microsoft.com/office/drawing/2014/main" id="{16696992-0678-49DE-83A9-AE0C57AD30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95800" y="1352550"/>
            <a:ext cx="4436608" cy="2325210"/>
          </a:xfrm>
          <a:prstGeom prst="rect">
            <a:avLst/>
          </a:prstGeom>
        </p:spPr>
      </p:pic>
      <p:sp>
        <p:nvSpPr>
          <p:cNvPr id="4" name="TextBox 3">
            <a:extLst>
              <a:ext uri="{FF2B5EF4-FFF2-40B4-BE49-F238E27FC236}">
                <a16:creationId xmlns:a16="http://schemas.microsoft.com/office/drawing/2014/main" id="{378A847F-0CCF-4974-A6F0-ACB5336A3BA1}"/>
              </a:ext>
            </a:extLst>
          </p:cNvPr>
          <p:cNvSpPr txBox="1"/>
          <p:nvPr/>
        </p:nvSpPr>
        <p:spPr>
          <a:xfrm>
            <a:off x="5113904" y="3753059"/>
            <a:ext cx="3200400" cy="230832"/>
          </a:xfrm>
          <a:prstGeom prst="rect">
            <a:avLst/>
          </a:prstGeom>
          <a:noFill/>
        </p:spPr>
        <p:txBody>
          <a:bodyPr wrap="square" rtlCol="0">
            <a:spAutoFit/>
          </a:bodyPr>
          <a:lstStyle/>
          <a:p>
            <a:r>
              <a:rPr lang="en-US" sz="900" dirty="0">
                <a:hlinkClick r:id="rId3" tooltip="http://www.quantumday.com/2012/05/religion-is-major-factor-in-conflict.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2566313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Conflicts – the imputation rule</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3962400" y="1200150"/>
            <a:ext cx="4724400" cy="3394473"/>
          </a:xfrm>
        </p:spPr>
        <p:txBody>
          <a:bodyPr>
            <a:normAutofit fontScale="85000" lnSpcReduction="20000"/>
          </a:bodyPr>
          <a:lstStyle/>
          <a:p>
            <a:r>
              <a:rPr lang="en-US" dirty="0"/>
              <a:t>CRPC 1.10(a): If your partner or associate has a conflict, so do you, “unless the [conflict] is based on a personal interest of the prohibited lawyer and does not present a significant risk of materially limiting the representation of the client by the remaining lawyers in the firm.”</a:t>
            </a:r>
          </a:p>
        </p:txBody>
      </p:sp>
      <p:pic>
        <p:nvPicPr>
          <p:cNvPr id="3" name="Picture 2" descr="A picture containing orange, LEGO, toy&#10;&#10;Description automatically generated">
            <a:extLst>
              <a:ext uri="{FF2B5EF4-FFF2-40B4-BE49-F238E27FC236}">
                <a16:creationId xmlns:a16="http://schemas.microsoft.com/office/drawing/2014/main" id="{5ABF5755-631F-40D6-A76E-8814F18EA0B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3400" y="1181100"/>
            <a:ext cx="3048001" cy="3048001"/>
          </a:xfrm>
          <a:prstGeom prst="rect">
            <a:avLst/>
          </a:prstGeom>
        </p:spPr>
      </p:pic>
      <p:sp>
        <p:nvSpPr>
          <p:cNvPr id="4" name="TextBox 3">
            <a:extLst>
              <a:ext uri="{FF2B5EF4-FFF2-40B4-BE49-F238E27FC236}">
                <a16:creationId xmlns:a16="http://schemas.microsoft.com/office/drawing/2014/main" id="{8647E05D-4059-4D61-BF39-0ABD10D08F3C}"/>
              </a:ext>
            </a:extLst>
          </p:cNvPr>
          <p:cNvSpPr txBox="1"/>
          <p:nvPr/>
        </p:nvSpPr>
        <p:spPr>
          <a:xfrm>
            <a:off x="520063" y="4608979"/>
            <a:ext cx="3048000" cy="230832"/>
          </a:xfrm>
          <a:prstGeom prst="rect">
            <a:avLst/>
          </a:prstGeom>
          <a:noFill/>
        </p:spPr>
        <p:txBody>
          <a:bodyPr wrap="square" rtlCol="0">
            <a:spAutoFit/>
          </a:bodyPr>
          <a:lstStyle/>
          <a:p>
            <a:r>
              <a:rPr lang="en-US" sz="900" dirty="0">
                <a:hlinkClick r:id="rId3" tooltip="http://flickr.com/photos/lumaxart/2136954235"/>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10752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Conflicts – what happens if…</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457200" y="1200151"/>
            <a:ext cx="8229600" cy="3394472"/>
          </a:xfrm>
        </p:spPr>
        <p:txBody>
          <a:bodyPr>
            <a:normAutofit fontScale="92500"/>
          </a:bodyPr>
          <a:lstStyle/>
          <a:p>
            <a:r>
              <a:rPr lang="en-US" dirty="0"/>
              <a:t>The company wants to sue a firm client?</a:t>
            </a:r>
          </a:p>
          <a:p>
            <a:r>
              <a:rPr lang="en-US" dirty="0"/>
              <a:t>The company wants to acquire a firm client?</a:t>
            </a:r>
          </a:p>
          <a:p>
            <a:r>
              <a:rPr lang="en-US" dirty="0"/>
              <a:t>The company wants to acquire or sue anyone and the lawyer’s firm will do the work?</a:t>
            </a:r>
          </a:p>
          <a:p>
            <a:r>
              <a:rPr lang="en-US" dirty="0"/>
              <a:t>The company wants to hire a different firm?</a:t>
            </a:r>
          </a:p>
          <a:p>
            <a:r>
              <a:rPr lang="en-US" dirty="0"/>
              <a:t>The company wants to hire a client’s executive?</a:t>
            </a:r>
          </a:p>
          <a:p>
            <a:endParaRPr lang="en-US" dirty="0"/>
          </a:p>
        </p:txBody>
      </p:sp>
    </p:spTree>
    <p:extLst>
      <p:ext uri="{BB962C8B-B14F-4D97-AF65-F5344CB8AC3E}">
        <p14:creationId xmlns:p14="http://schemas.microsoft.com/office/powerpoint/2010/main" val="34828629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insurance</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457200" y="1200151"/>
            <a:ext cx="8229600" cy="3394472"/>
          </a:xfrm>
        </p:spPr>
        <p:txBody>
          <a:bodyPr>
            <a:normAutofit/>
          </a:bodyPr>
          <a:lstStyle/>
          <a:p>
            <a:r>
              <a:rPr lang="en-US" dirty="0"/>
              <a:t>Read your malpractice policy</a:t>
            </a:r>
          </a:p>
          <a:p>
            <a:r>
              <a:rPr lang="en-US" dirty="0"/>
              <a:t>Read the entity’s D&amp;O policy</a:t>
            </a:r>
          </a:p>
          <a:p>
            <a:endParaRPr lang="en-US" dirty="0"/>
          </a:p>
        </p:txBody>
      </p:sp>
    </p:spTree>
    <p:extLst>
      <p:ext uri="{BB962C8B-B14F-4D97-AF65-F5344CB8AC3E}">
        <p14:creationId xmlns:p14="http://schemas.microsoft.com/office/powerpoint/2010/main" val="2589864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Unworthy clients</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457200" y="1200151"/>
            <a:ext cx="3733800" cy="3394472"/>
          </a:xfrm>
        </p:spPr>
        <p:txBody>
          <a:bodyPr>
            <a:normAutofit fontScale="62500" lnSpcReduction="20000"/>
          </a:bodyPr>
          <a:lstStyle/>
          <a:p>
            <a:r>
              <a:rPr lang="en-US" dirty="0"/>
              <a:t>“Of the 73 publicly-reported settlements by or judgments against U.S. law firms that exceed $20 million, 45 are primarily attributable to the representation of dishonest clients, and at least another four were partly products of client dishonesty.”</a:t>
            </a:r>
          </a:p>
          <a:p>
            <a:r>
              <a:rPr lang="en-US" i="1" u="sng" dirty="0"/>
              <a:t>Dishonest or Unworthy Clients: Pink Flags</a:t>
            </a:r>
            <a:r>
              <a:rPr lang="en-US" dirty="0"/>
              <a:t>, Douglas Richmond, The Professional Lawyer, Vol. 26 No. 1 (July 2, 2019)</a:t>
            </a:r>
          </a:p>
          <a:p>
            <a:endParaRPr lang="en-US" dirty="0"/>
          </a:p>
        </p:txBody>
      </p:sp>
      <p:pic>
        <p:nvPicPr>
          <p:cNvPr id="3" name="Picture 2" descr="Police car red lights in night time">
            <a:extLst>
              <a:ext uri="{FF2B5EF4-FFF2-40B4-BE49-F238E27FC236}">
                <a16:creationId xmlns:a16="http://schemas.microsoft.com/office/drawing/2014/main" id="{142F1D55-701C-4E29-8DA2-6F132C15F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447" y="1232276"/>
            <a:ext cx="4639206" cy="3325368"/>
          </a:xfrm>
          <a:prstGeom prst="rect">
            <a:avLst/>
          </a:prstGeom>
        </p:spPr>
      </p:pic>
    </p:spTree>
    <p:extLst>
      <p:ext uri="{BB962C8B-B14F-4D97-AF65-F5344CB8AC3E}">
        <p14:creationId xmlns:p14="http://schemas.microsoft.com/office/powerpoint/2010/main" val="2822692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05979"/>
            <a:ext cx="8229600" cy="857250"/>
          </a:xfrm>
        </p:spPr>
        <p:txBody>
          <a:bodyPr anchor="ctr">
            <a:normAutofit/>
          </a:bodyPr>
          <a:lstStyle/>
          <a:p>
            <a:r>
              <a:rPr lang="en-US" dirty="0"/>
              <a:t>Where are we going…</a:t>
            </a:r>
          </a:p>
        </p:txBody>
      </p:sp>
      <p:pic>
        <p:nvPicPr>
          <p:cNvPr id="6" name="Content Placeholder 5" descr="Hiker on top of mountain holding map">
            <a:extLst>
              <a:ext uri="{FF2B5EF4-FFF2-40B4-BE49-F238E27FC236}">
                <a16:creationId xmlns:a16="http://schemas.microsoft.com/office/drawing/2014/main" id="{D6692DFC-DC1E-4C59-876D-2E242B4F797D}"/>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8998" r="-1" b="-1"/>
          <a:stretch/>
        </p:blipFill>
        <p:spPr>
          <a:xfrm>
            <a:off x="457199" y="1161160"/>
            <a:ext cx="3810001" cy="3433462"/>
          </a:xfrm>
          <a:noFill/>
        </p:spPr>
      </p:pic>
      <p:sp>
        <p:nvSpPr>
          <p:cNvPr id="18" name="Content Placeholder 5">
            <a:extLst>
              <a:ext uri="{FF2B5EF4-FFF2-40B4-BE49-F238E27FC236}">
                <a16:creationId xmlns:a16="http://schemas.microsoft.com/office/drawing/2014/main" id="{7857FEE8-3518-46E3-A512-E6FBA4A81C4E}"/>
              </a:ext>
            </a:extLst>
          </p:cNvPr>
          <p:cNvSpPr>
            <a:spLocks noGrp="1"/>
          </p:cNvSpPr>
          <p:nvPr>
            <p:ph sz="quarter" idx="4"/>
          </p:nvPr>
        </p:nvSpPr>
        <p:spPr>
          <a:xfrm>
            <a:off x="4299317" y="1161160"/>
            <a:ext cx="4419600" cy="3433462"/>
          </a:xfrm>
        </p:spPr>
        <p:txBody>
          <a:bodyPr>
            <a:normAutofit/>
          </a:bodyPr>
          <a:lstStyle/>
          <a:p>
            <a:r>
              <a:rPr lang="en-US" dirty="0"/>
              <a:t>Representing an entity and its principals (Rules 1.7, 1.13)</a:t>
            </a:r>
          </a:p>
          <a:p>
            <a:r>
              <a:rPr lang="en-US" dirty="0"/>
              <a:t>Engagement letters (Rule 1.2)</a:t>
            </a:r>
          </a:p>
          <a:p>
            <a:r>
              <a:rPr lang="en-US" dirty="0"/>
              <a:t>Lawyers on boards (Rules 1.7, 2.1)</a:t>
            </a:r>
          </a:p>
          <a:p>
            <a:r>
              <a:rPr lang="en-US" dirty="0"/>
              <a:t>Payment in equity (Rule 1.8)</a:t>
            </a:r>
          </a:p>
          <a:p>
            <a:r>
              <a:rPr lang="en-US" dirty="0"/>
              <a:t>When things start going wrong (Rules 1.6, 1.13)</a:t>
            </a:r>
          </a:p>
        </p:txBody>
      </p:sp>
    </p:spTree>
    <p:extLst>
      <p:ext uri="{BB962C8B-B14F-4D97-AF65-F5344CB8AC3E}">
        <p14:creationId xmlns:p14="http://schemas.microsoft.com/office/powerpoint/2010/main" val="174234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35AE7A-8F49-4537-B4BF-174330074146}"/>
              </a:ext>
            </a:extLst>
          </p:cNvPr>
          <p:cNvSpPr>
            <a:spLocks noGrp="1"/>
          </p:cNvSpPr>
          <p:nvPr>
            <p:ph type="title"/>
          </p:nvPr>
        </p:nvSpPr>
        <p:spPr>
          <a:xfrm>
            <a:off x="457200" y="389382"/>
            <a:ext cx="7132320" cy="673846"/>
          </a:xfrm>
        </p:spPr>
        <p:txBody>
          <a:bodyPr/>
          <a:lstStyle/>
          <a:p>
            <a:r>
              <a:rPr lang="en-US" dirty="0"/>
              <a:t>Lawyer-directors – mitigation </a:t>
            </a:r>
          </a:p>
        </p:txBody>
      </p:sp>
      <p:sp>
        <p:nvSpPr>
          <p:cNvPr id="13" name="Content Placeholder 2">
            <a:extLst>
              <a:ext uri="{FF2B5EF4-FFF2-40B4-BE49-F238E27FC236}">
                <a16:creationId xmlns:a16="http://schemas.microsoft.com/office/drawing/2014/main" id="{98593D97-DCE6-4173-B8C3-8D26A0958CFA}"/>
              </a:ext>
            </a:extLst>
          </p:cNvPr>
          <p:cNvSpPr>
            <a:spLocks noGrp="1"/>
          </p:cNvSpPr>
          <p:nvPr>
            <p:ph idx="1"/>
          </p:nvPr>
        </p:nvSpPr>
        <p:spPr>
          <a:xfrm>
            <a:off x="457200" y="1200151"/>
            <a:ext cx="5105400" cy="3394472"/>
          </a:xfrm>
        </p:spPr>
        <p:txBody>
          <a:bodyPr>
            <a:normAutofit fontScale="77500" lnSpcReduction="20000"/>
          </a:bodyPr>
          <a:lstStyle/>
          <a:p>
            <a:r>
              <a:rPr lang="en-US" dirty="0"/>
              <a:t>“I’m-not-your-lawyer” letter</a:t>
            </a:r>
          </a:p>
          <a:p>
            <a:r>
              <a:rPr lang="en-US" dirty="0"/>
              <a:t>“I’m-your-lawyer-sometimes-but-not-always” letter</a:t>
            </a:r>
          </a:p>
          <a:p>
            <a:r>
              <a:rPr lang="en-US" dirty="0"/>
              <a:t>Vet the entity</a:t>
            </a:r>
          </a:p>
          <a:p>
            <a:pPr lvl="1"/>
            <a:r>
              <a:rPr lang="en-US" dirty="0"/>
              <a:t>Public reports</a:t>
            </a:r>
          </a:p>
          <a:p>
            <a:pPr lvl="1"/>
            <a:r>
              <a:rPr lang="en-US" dirty="0"/>
              <a:t>Financials and share price trends</a:t>
            </a:r>
          </a:p>
          <a:p>
            <a:pPr lvl="1"/>
            <a:r>
              <a:rPr lang="en-US" dirty="0"/>
              <a:t>Major contracts</a:t>
            </a:r>
          </a:p>
          <a:p>
            <a:pPr lvl="1"/>
            <a:r>
              <a:rPr lang="en-US" dirty="0"/>
              <a:t>Litigation</a:t>
            </a:r>
          </a:p>
          <a:p>
            <a:pPr lvl="1"/>
            <a:r>
              <a:rPr lang="en-US" dirty="0"/>
              <a:t>Other board members</a:t>
            </a:r>
          </a:p>
          <a:p>
            <a:endParaRPr lang="en-US" dirty="0"/>
          </a:p>
        </p:txBody>
      </p:sp>
      <p:pic>
        <p:nvPicPr>
          <p:cNvPr id="2" name="Picture 1">
            <a:extLst>
              <a:ext uri="{FF2B5EF4-FFF2-40B4-BE49-F238E27FC236}">
                <a16:creationId xmlns:a16="http://schemas.microsoft.com/office/drawing/2014/main" id="{BAABE8F0-A979-4E93-B6E1-ACB1FC9A1070}"/>
              </a:ext>
            </a:extLst>
          </p:cNvPr>
          <p:cNvPicPr>
            <a:picLocks noChangeAspect="1"/>
          </p:cNvPicPr>
          <p:nvPr/>
        </p:nvPicPr>
        <p:blipFill>
          <a:blip r:embed="rId2"/>
          <a:stretch>
            <a:fillRect/>
          </a:stretch>
        </p:blipFill>
        <p:spPr>
          <a:xfrm>
            <a:off x="5715000" y="1906701"/>
            <a:ext cx="1981372" cy="1981372"/>
          </a:xfrm>
          <a:prstGeom prst="rect">
            <a:avLst/>
          </a:prstGeom>
        </p:spPr>
      </p:pic>
    </p:spTree>
    <p:extLst>
      <p:ext uri="{BB962C8B-B14F-4D97-AF65-F5344CB8AC3E}">
        <p14:creationId xmlns:p14="http://schemas.microsoft.com/office/powerpoint/2010/main" val="326785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ACAC-8E1A-4FF7-85F2-8F4B6316BDDA}"/>
              </a:ext>
            </a:extLst>
          </p:cNvPr>
          <p:cNvSpPr>
            <a:spLocks noGrp="1"/>
          </p:cNvSpPr>
          <p:nvPr>
            <p:ph type="title"/>
          </p:nvPr>
        </p:nvSpPr>
        <p:spPr>
          <a:xfrm>
            <a:off x="457200" y="389382"/>
            <a:ext cx="7132320" cy="673846"/>
          </a:xfrm>
        </p:spPr>
        <p:txBody>
          <a:bodyPr anchor="ctr">
            <a:normAutofit/>
          </a:bodyPr>
          <a:lstStyle/>
          <a:p>
            <a:r>
              <a:rPr lang="en-US" dirty="0"/>
              <a:t>Cash, check, charge, or…</a:t>
            </a:r>
          </a:p>
        </p:txBody>
      </p:sp>
      <p:pic>
        <p:nvPicPr>
          <p:cNvPr id="7" name="Content Placeholder 6">
            <a:extLst>
              <a:ext uri="{FF2B5EF4-FFF2-40B4-BE49-F238E27FC236}">
                <a16:creationId xmlns:a16="http://schemas.microsoft.com/office/drawing/2014/main" id="{92966ECB-76B7-4B29-9E45-0848AC74C0A5}"/>
              </a:ext>
            </a:extLst>
          </p:cNvPr>
          <p:cNvPicPr>
            <a:picLocks noGrp="1" noChangeAspect="1"/>
          </p:cNvPicPr>
          <p:nvPr>
            <p:ph idx="1"/>
          </p:nvPr>
        </p:nvPicPr>
        <p:blipFill rotWithShape="1">
          <a:blip r:embed="rId2"/>
          <a:srcRect b="18856"/>
          <a:stretch/>
        </p:blipFill>
        <p:spPr>
          <a:xfrm>
            <a:off x="1470660" y="1200150"/>
            <a:ext cx="5105400" cy="3329033"/>
          </a:xfrm>
          <a:prstGeom prst="rect">
            <a:avLst/>
          </a:prstGeom>
          <a:noFill/>
        </p:spPr>
      </p:pic>
      <p:sp>
        <p:nvSpPr>
          <p:cNvPr id="3" name="TextBox 2">
            <a:extLst>
              <a:ext uri="{FF2B5EF4-FFF2-40B4-BE49-F238E27FC236}">
                <a16:creationId xmlns:a16="http://schemas.microsoft.com/office/drawing/2014/main" id="{5B462AB9-9B40-4F30-BE22-1FFE8668824C}"/>
              </a:ext>
            </a:extLst>
          </p:cNvPr>
          <p:cNvSpPr txBox="1"/>
          <p:nvPr/>
        </p:nvSpPr>
        <p:spPr>
          <a:xfrm>
            <a:off x="2537460" y="4523286"/>
            <a:ext cx="2971800" cy="230832"/>
          </a:xfrm>
          <a:prstGeom prst="rect">
            <a:avLst/>
          </a:prstGeom>
          <a:noFill/>
        </p:spPr>
        <p:txBody>
          <a:bodyPr wrap="square" rtlCol="0">
            <a:spAutoFit/>
          </a:bodyPr>
          <a:lstStyle/>
          <a:p>
            <a:r>
              <a:rPr lang="en-US" sz="900" dirty="0"/>
              <a:t>This photo by Unknown Author is licensed under CC BY-SA</a:t>
            </a:r>
          </a:p>
        </p:txBody>
      </p:sp>
    </p:spTree>
    <p:extLst>
      <p:ext uri="{BB962C8B-B14F-4D97-AF65-F5344CB8AC3E}">
        <p14:creationId xmlns:p14="http://schemas.microsoft.com/office/powerpoint/2010/main" val="71738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139-DA41-4D73-8E63-580ED40015A4}"/>
              </a:ext>
            </a:extLst>
          </p:cNvPr>
          <p:cNvSpPr>
            <a:spLocks noGrp="1"/>
          </p:cNvSpPr>
          <p:nvPr>
            <p:ph type="title"/>
          </p:nvPr>
        </p:nvSpPr>
        <p:spPr/>
        <p:txBody>
          <a:bodyPr/>
          <a:lstStyle/>
          <a:p>
            <a:r>
              <a:rPr lang="en-US" dirty="0"/>
              <a:t>Cash, check, charge, or…</a:t>
            </a:r>
          </a:p>
        </p:txBody>
      </p:sp>
      <p:pic>
        <p:nvPicPr>
          <p:cNvPr id="10" name="Content Placeholder 9">
            <a:extLst>
              <a:ext uri="{FF2B5EF4-FFF2-40B4-BE49-F238E27FC236}">
                <a16:creationId xmlns:a16="http://schemas.microsoft.com/office/drawing/2014/main" id="{C3505EAC-FFB7-4A85-AB71-91C0AEC8F056}"/>
              </a:ext>
            </a:extLst>
          </p:cNvPr>
          <p:cNvPicPr>
            <a:picLocks noGrp="1" noChangeAspect="1"/>
          </p:cNvPicPr>
          <p:nvPr>
            <p:ph sz="half" idx="2"/>
          </p:nvPr>
        </p:nvPicPr>
        <p:blipFill>
          <a:blip r:embed="rId2"/>
          <a:stretch>
            <a:fillRect/>
          </a:stretch>
        </p:blipFill>
        <p:spPr>
          <a:xfrm>
            <a:off x="609600" y="1352550"/>
            <a:ext cx="5003362" cy="1388029"/>
          </a:xfrm>
        </p:spPr>
      </p:pic>
      <p:pic>
        <p:nvPicPr>
          <p:cNvPr id="6" name="Content Placeholder 5">
            <a:extLst>
              <a:ext uri="{FF2B5EF4-FFF2-40B4-BE49-F238E27FC236}">
                <a16:creationId xmlns:a16="http://schemas.microsoft.com/office/drawing/2014/main" id="{98155098-3870-4A86-B313-CC781F4A0934}"/>
              </a:ext>
            </a:extLst>
          </p:cNvPr>
          <p:cNvPicPr>
            <a:picLocks noGrp="1" noChangeAspect="1"/>
          </p:cNvPicPr>
          <p:nvPr>
            <p:ph sz="quarter" idx="4"/>
          </p:nvPr>
        </p:nvPicPr>
        <p:blipFill>
          <a:blip r:embed="rId3"/>
          <a:stretch>
            <a:fillRect/>
          </a:stretch>
        </p:blipFill>
        <p:spPr>
          <a:xfrm>
            <a:off x="2133600" y="3105150"/>
            <a:ext cx="5798368" cy="1311880"/>
          </a:xfrm>
        </p:spPr>
      </p:pic>
    </p:spTree>
    <p:extLst>
      <p:ext uri="{BB962C8B-B14F-4D97-AF65-F5344CB8AC3E}">
        <p14:creationId xmlns:p14="http://schemas.microsoft.com/office/powerpoint/2010/main" val="3286251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638-8FB9-46EF-9334-75028C03177A}"/>
              </a:ext>
            </a:extLst>
          </p:cNvPr>
          <p:cNvSpPr>
            <a:spLocks noGrp="1"/>
          </p:cNvSpPr>
          <p:nvPr>
            <p:ph type="title"/>
          </p:nvPr>
        </p:nvSpPr>
        <p:spPr/>
        <p:txBody>
          <a:bodyPr/>
          <a:lstStyle/>
          <a:p>
            <a:r>
              <a:rPr lang="en-US" dirty="0"/>
              <a:t>Payment in equity – the rule </a:t>
            </a:r>
          </a:p>
        </p:txBody>
      </p:sp>
      <p:sp>
        <p:nvSpPr>
          <p:cNvPr id="4" name="Content Placeholder 3">
            <a:extLst>
              <a:ext uri="{FF2B5EF4-FFF2-40B4-BE49-F238E27FC236}">
                <a16:creationId xmlns:a16="http://schemas.microsoft.com/office/drawing/2014/main" id="{45BA6CE3-294F-415A-9185-D12A7C926AF4}"/>
              </a:ext>
            </a:extLst>
          </p:cNvPr>
          <p:cNvSpPr>
            <a:spLocks noGrp="1"/>
          </p:cNvSpPr>
          <p:nvPr>
            <p:ph sz="half" idx="2"/>
          </p:nvPr>
        </p:nvSpPr>
        <p:spPr>
          <a:xfrm>
            <a:off x="457200" y="1123950"/>
            <a:ext cx="7620000" cy="3470672"/>
          </a:xfrm>
        </p:spPr>
        <p:txBody>
          <a:bodyPr>
            <a:normAutofit fontScale="85000" lnSpcReduction="10000"/>
          </a:bodyPr>
          <a:lstStyle/>
          <a:p>
            <a:r>
              <a:rPr lang="en-US" dirty="0"/>
              <a:t>CRPC 1.8(a): “(a) A lawyer shall not enter into a business transaction with a client or knowingly acquire an ownership, possessory, security or other pecuniary interest adverse to a client unless:</a:t>
            </a:r>
          </a:p>
          <a:p>
            <a:pPr lvl="1"/>
            <a:r>
              <a:rPr lang="en-US" dirty="0"/>
              <a:t>(1) the transaction [is] </a:t>
            </a:r>
            <a:r>
              <a:rPr lang="en-US" dirty="0">
                <a:highlight>
                  <a:srgbClr val="FFFF00"/>
                </a:highlight>
              </a:rPr>
              <a:t>fair and reasonable </a:t>
            </a:r>
            <a:r>
              <a:rPr lang="en-US" dirty="0"/>
              <a:t>to the client and [the terms] are fully disclosed and transmitted in writing . . . ;</a:t>
            </a:r>
          </a:p>
          <a:p>
            <a:pPr lvl="1"/>
            <a:r>
              <a:rPr lang="en-US" dirty="0"/>
              <a:t>(2) the client is advised in writing . . . to seek the advice of </a:t>
            </a:r>
            <a:r>
              <a:rPr lang="en-US" dirty="0">
                <a:highlight>
                  <a:srgbClr val="FFFF00"/>
                </a:highlight>
              </a:rPr>
              <a:t>independent legal counsel </a:t>
            </a:r>
            <a:r>
              <a:rPr lang="en-US" dirty="0"/>
              <a:t>on the transaction; and</a:t>
            </a:r>
          </a:p>
          <a:p>
            <a:pPr lvl="1"/>
            <a:r>
              <a:rPr lang="en-US" dirty="0"/>
              <a:t>(3) the client gives </a:t>
            </a:r>
            <a:r>
              <a:rPr lang="en-US" dirty="0">
                <a:highlight>
                  <a:srgbClr val="FFFF00"/>
                </a:highlight>
              </a:rPr>
              <a:t>informed consent, in a writing </a:t>
            </a:r>
            <a:r>
              <a:rPr lang="en-US" dirty="0"/>
              <a:t>. . ., to the essential terms of the transaction and the lawyer's role in the transaction . . . .”</a:t>
            </a:r>
          </a:p>
          <a:p>
            <a:r>
              <a:rPr lang="en-US" dirty="0"/>
              <a:t>CRPC 1.8, </a:t>
            </a:r>
            <a:r>
              <a:rPr lang="en-US" dirty="0" err="1"/>
              <a:t>cmt</a:t>
            </a:r>
            <a:r>
              <a:rPr lang="en-US" dirty="0"/>
              <a:t> [1]: Rule 1.8(a)’s “requirements must be met when the lawyer accepts an interest in the client's business or other nonmonetary property as payment of all or part of a fee.”</a:t>
            </a:r>
          </a:p>
        </p:txBody>
      </p:sp>
    </p:spTree>
    <p:extLst>
      <p:ext uri="{BB962C8B-B14F-4D97-AF65-F5344CB8AC3E}">
        <p14:creationId xmlns:p14="http://schemas.microsoft.com/office/powerpoint/2010/main" val="421755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638-8FB9-46EF-9334-75028C03177A}"/>
              </a:ext>
            </a:extLst>
          </p:cNvPr>
          <p:cNvSpPr>
            <a:spLocks noGrp="1"/>
          </p:cNvSpPr>
          <p:nvPr>
            <p:ph type="title"/>
          </p:nvPr>
        </p:nvSpPr>
        <p:spPr/>
        <p:txBody>
          <a:bodyPr/>
          <a:lstStyle/>
          <a:p>
            <a:r>
              <a:rPr lang="en-US" dirty="0"/>
              <a:t>Payment in equity – some other rules</a:t>
            </a:r>
          </a:p>
        </p:txBody>
      </p:sp>
      <p:sp>
        <p:nvSpPr>
          <p:cNvPr id="4" name="Content Placeholder 3">
            <a:extLst>
              <a:ext uri="{FF2B5EF4-FFF2-40B4-BE49-F238E27FC236}">
                <a16:creationId xmlns:a16="http://schemas.microsoft.com/office/drawing/2014/main" id="{45BA6CE3-294F-415A-9185-D12A7C926AF4}"/>
              </a:ext>
            </a:extLst>
          </p:cNvPr>
          <p:cNvSpPr>
            <a:spLocks noGrp="1"/>
          </p:cNvSpPr>
          <p:nvPr>
            <p:ph sz="half" idx="2"/>
          </p:nvPr>
        </p:nvSpPr>
        <p:spPr>
          <a:xfrm>
            <a:off x="457200" y="1200150"/>
            <a:ext cx="7620000" cy="3470672"/>
          </a:xfrm>
        </p:spPr>
        <p:txBody>
          <a:bodyPr>
            <a:normAutofit fontScale="62500" lnSpcReduction="20000"/>
          </a:bodyPr>
          <a:lstStyle/>
          <a:p>
            <a:pPr>
              <a:spcAft>
                <a:spcPts val="600"/>
              </a:spcAft>
            </a:pPr>
            <a:r>
              <a:rPr lang="en-US" dirty="0"/>
              <a:t>ABA Formal Op. 00-418 and CBA Formal Op. 109</a:t>
            </a:r>
          </a:p>
          <a:p>
            <a:pPr>
              <a:spcAft>
                <a:spcPts val="600"/>
              </a:spcAft>
            </a:pPr>
            <a:r>
              <a:rPr lang="en-US" dirty="0"/>
              <a:t>CRPC 1.5(a): “A lawyer shall not make an agreement for, charge, or collect an unreasonable fee . . . .”</a:t>
            </a:r>
          </a:p>
          <a:p>
            <a:pPr>
              <a:spcAft>
                <a:spcPts val="600"/>
              </a:spcAft>
            </a:pPr>
            <a:r>
              <a:rPr lang="en-US" dirty="0"/>
              <a:t>CRPC 1.5(f): “Advances of unearned fees are the property of the client    . . . until earned. If advances of unearned fees are in the form of property other than funds, then the lawyer shall hold such property separate from the lawyer's own property pursuant to Rule 1.15A(a).”</a:t>
            </a:r>
          </a:p>
          <a:p>
            <a:pPr>
              <a:spcAft>
                <a:spcPts val="600"/>
              </a:spcAft>
            </a:pPr>
            <a:r>
              <a:rPr lang="en-US" dirty="0"/>
              <a:t>CRPC 1.7(b): Conflict is waivable only if “the lawyer reasonably believes that the lawyer will be able to provide competent and diligent representation to each affected client.”</a:t>
            </a:r>
          </a:p>
          <a:p>
            <a:pPr>
              <a:spcAft>
                <a:spcPts val="600"/>
              </a:spcAft>
            </a:pPr>
            <a:r>
              <a:rPr lang="en-US" dirty="0"/>
              <a:t>CRPC 1.8(</a:t>
            </a:r>
            <a:r>
              <a:rPr lang="en-US" dirty="0" err="1"/>
              <a:t>i</a:t>
            </a:r>
            <a:r>
              <a:rPr lang="en-US" dirty="0"/>
              <a:t>): “A lawyer shall not acquire a proprietary interest in the cause of action or subject matter of litigation the lawyer is conducting for a client, except . . .”</a:t>
            </a:r>
          </a:p>
          <a:p>
            <a:pPr>
              <a:spcAft>
                <a:spcPts val="600"/>
              </a:spcAft>
            </a:pPr>
            <a:r>
              <a:rPr lang="en-US" dirty="0"/>
              <a:t>CRPC 2.1: “In representing a client, a lawyer shall exercise independent professional judgment and render candid advice.”</a:t>
            </a:r>
          </a:p>
          <a:p>
            <a:pPr>
              <a:spcAft>
                <a:spcPts val="600"/>
              </a:spcAft>
            </a:pPr>
            <a:r>
              <a:rPr lang="en-US" dirty="0"/>
              <a:t>Insider trading</a:t>
            </a:r>
          </a:p>
          <a:p>
            <a:endParaRPr lang="en-US" dirty="0"/>
          </a:p>
        </p:txBody>
      </p:sp>
    </p:spTree>
    <p:extLst>
      <p:ext uri="{BB962C8B-B14F-4D97-AF65-F5344CB8AC3E}">
        <p14:creationId xmlns:p14="http://schemas.microsoft.com/office/powerpoint/2010/main" val="773822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638-8FB9-46EF-9334-75028C03177A}"/>
              </a:ext>
            </a:extLst>
          </p:cNvPr>
          <p:cNvSpPr>
            <a:spLocks noGrp="1"/>
          </p:cNvSpPr>
          <p:nvPr>
            <p:ph type="title"/>
          </p:nvPr>
        </p:nvSpPr>
        <p:spPr/>
        <p:txBody>
          <a:bodyPr/>
          <a:lstStyle/>
          <a:p>
            <a:r>
              <a:rPr lang="en-US" dirty="0"/>
              <a:t>Payment in equity – tidbits</a:t>
            </a:r>
          </a:p>
        </p:txBody>
      </p:sp>
      <p:sp>
        <p:nvSpPr>
          <p:cNvPr id="10" name="Content Placeholder 3">
            <a:extLst>
              <a:ext uri="{FF2B5EF4-FFF2-40B4-BE49-F238E27FC236}">
                <a16:creationId xmlns:a16="http://schemas.microsoft.com/office/drawing/2014/main" id="{5305CA22-95D5-4DB4-8DB6-170D5F25B48D}"/>
              </a:ext>
            </a:extLst>
          </p:cNvPr>
          <p:cNvSpPr txBox="1">
            <a:spLocks/>
          </p:cNvSpPr>
          <p:nvPr/>
        </p:nvSpPr>
        <p:spPr>
          <a:xfrm>
            <a:off x="381000" y="2748731"/>
            <a:ext cx="7620000" cy="182519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90AEB2"/>
              </a:buClr>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None/>
            </a:pPr>
            <a:r>
              <a:rPr lang="en-US" dirty="0"/>
              <a:t>(Credit to Bloomberg Law)</a:t>
            </a:r>
          </a:p>
          <a:p>
            <a:pPr>
              <a:spcAft>
                <a:spcPts val="600"/>
              </a:spcAft>
            </a:pPr>
            <a:r>
              <a:rPr lang="en-US" dirty="0"/>
              <a:t>CBA Formal Op. 109: “A lawyer’s willingness to accept an equity interest in lieu of a cash fee may be the only way for a client with minimal uncommitted cash resources to obtain competent legal advice.”</a:t>
            </a:r>
          </a:p>
          <a:p>
            <a:pPr>
              <a:spcAft>
                <a:spcPts val="600"/>
              </a:spcAft>
            </a:pPr>
            <a:r>
              <a:rPr lang="en-US" dirty="0"/>
              <a:t>ALAS (quoted by CBA): “"[I]t is not an overstatement to say that lawyers’ increasing involvement in client-related . . . activities [those arising out of some form of transaction with a client of the lawyer] is threatening to become an unmanageable crisis within the legal profession.”</a:t>
            </a:r>
          </a:p>
          <a:p>
            <a:pPr>
              <a:spcAft>
                <a:spcPts val="600"/>
              </a:spcAft>
            </a:pPr>
            <a:r>
              <a:rPr lang="en-US" dirty="0"/>
              <a:t>ABA Journal, </a:t>
            </a:r>
            <a:r>
              <a:rPr lang="en-US" i="1" u="sng" dirty="0"/>
              <a:t>Who Wants to Be a Millionaire</a:t>
            </a:r>
            <a:r>
              <a:rPr lang="en-US" dirty="0"/>
              <a:t>, Feb. 2000, quoting Robert </a:t>
            </a:r>
            <a:r>
              <a:rPr lang="en-US" dirty="0" err="1"/>
              <a:t>Mallen</a:t>
            </a:r>
            <a:r>
              <a:rPr lang="en-US" dirty="0"/>
              <a:t>: “You not only have the opportunity to become a multimillionaire, you have the opportunity to get sued.”</a:t>
            </a:r>
          </a:p>
          <a:p>
            <a:pPr>
              <a:spcAft>
                <a:spcPts val="600"/>
              </a:spcAft>
            </a:pPr>
            <a:endParaRPr lang="en-US" dirty="0"/>
          </a:p>
          <a:p>
            <a:pPr>
              <a:spcAft>
                <a:spcPts val="600"/>
              </a:spcAft>
            </a:pPr>
            <a:endParaRPr lang="en-US" dirty="0"/>
          </a:p>
          <a:p>
            <a:pPr>
              <a:spcAft>
                <a:spcPts val="600"/>
              </a:spcAft>
            </a:pPr>
            <a:endParaRPr lang="en-US" dirty="0"/>
          </a:p>
        </p:txBody>
      </p:sp>
      <p:pic>
        <p:nvPicPr>
          <p:cNvPr id="5" name="Content Placeholder 4">
            <a:extLst>
              <a:ext uri="{FF2B5EF4-FFF2-40B4-BE49-F238E27FC236}">
                <a16:creationId xmlns:a16="http://schemas.microsoft.com/office/drawing/2014/main" id="{CE186341-BFAC-480C-8C83-99EB935428ED}"/>
              </a:ext>
            </a:extLst>
          </p:cNvPr>
          <p:cNvPicPr>
            <a:picLocks noGrp="1" noChangeAspect="1"/>
          </p:cNvPicPr>
          <p:nvPr>
            <p:ph sz="half" idx="2"/>
          </p:nvPr>
        </p:nvPicPr>
        <p:blipFill>
          <a:blip r:embed="rId2"/>
          <a:stretch>
            <a:fillRect/>
          </a:stretch>
        </p:blipFill>
        <p:spPr>
          <a:xfrm>
            <a:off x="457200" y="1097694"/>
            <a:ext cx="6858000" cy="1582093"/>
          </a:xfrm>
        </p:spPr>
      </p:pic>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0180A05-61AD-4524-A735-056AF4F6B3DB}"/>
                  </a:ext>
                </a:extLst>
              </p14:cNvPr>
              <p14:cNvContentPartPr/>
              <p14:nvPr/>
            </p14:nvContentPartPr>
            <p14:xfrm>
              <a:off x="773280" y="2190750"/>
              <a:ext cx="3112920" cy="26280"/>
            </p14:xfrm>
          </p:contentPart>
        </mc:Choice>
        <mc:Fallback xmlns:a16="http://schemas.microsoft.com/office/drawing/2014/main" xmlns="">
          <p:pic>
            <p:nvPicPr>
              <p:cNvPr id="14" name="Ink 13">
                <a:extLst>
                  <a:ext uri="{FF2B5EF4-FFF2-40B4-BE49-F238E27FC236}">
                    <a16:creationId xmlns:a16="http://schemas.microsoft.com/office/drawing/2014/main" id="{B0180A05-61AD-4524-A735-056AF4F6B3DB}"/>
                  </a:ext>
                </a:extLst>
              </p:cNvPr>
              <p:cNvPicPr/>
              <p:nvPr/>
            </p:nvPicPr>
            <p:blipFill>
              <a:blip r:embed="rId4"/>
              <a:stretch>
                <a:fillRect/>
              </a:stretch>
            </p:blipFill>
            <p:spPr>
              <a:xfrm>
                <a:off x="719640" y="2082750"/>
                <a:ext cx="3220560" cy="241920"/>
              </a:xfrm>
              <a:prstGeom prst="rect">
                <a:avLst/>
              </a:prstGeom>
            </p:spPr>
          </p:pic>
        </mc:Fallback>
      </mc:AlternateContent>
    </p:spTree>
    <p:extLst>
      <p:ext uri="{BB962C8B-B14F-4D97-AF65-F5344CB8AC3E}">
        <p14:creationId xmlns:p14="http://schemas.microsoft.com/office/powerpoint/2010/main" val="3359984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3638-8FB9-46EF-9334-75028C03177A}"/>
              </a:ext>
            </a:extLst>
          </p:cNvPr>
          <p:cNvSpPr>
            <a:spLocks noGrp="1"/>
          </p:cNvSpPr>
          <p:nvPr>
            <p:ph type="title"/>
          </p:nvPr>
        </p:nvSpPr>
        <p:spPr/>
        <p:txBody>
          <a:bodyPr/>
          <a:lstStyle/>
          <a:p>
            <a:r>
              <a:rPr lang="en-US" dirty="0"/>
              <a:t>Payment in equity – mitigation</a:t>
            </a:r>
          </a:p>
        </p:txBody>
      </p:sp>
      <p:sp>
        <p:nvSpPr>
          <p:cNvPr id="4" name="Content Placeholder 3">
            <a:extLst>
              <a:ext uri="{FF2B5EF4-FFF2-40B4-BE49-F238E27FC236}">
                <a16:creationId xmlns:a16="http://schemas.microsoft.com/office/drawing/2014/main" id="{45BA6CE3-294F-415A-9185-D12A7C926AF4}"/>
              </a:ext>
            </a:extLst>
          </p:cNvPr>
          <p:cNvSpPr>
            <a:spLocks noGrp="1"/>
          </p:cNvSpPr>
          <p:nvPr>
            <p:ph sz="half" idx="2"/>
          </p:nvPr>
        </p:nvSpPr>
        <p:spPr>
          <a:xfrm>
            <a:off x="2514600" y="1200150"/>
            <a:ext cx="6629400" cy="3581400"/>
          </a:xfrm>
        </p:spPr>
        <p:txBody>
          <a:bodyPr>
            <a:normAutofit/>
          </a:bodyPr>
          <a:lstStyle/>
          <a:p>
            <a:r>
              <a:rPr lang="en-US" dirty="0"/>
              <a:t>Disclose, disclose, disclose</a:t>
            </a:r>
          </a:p>
          <a:p>
            <a:r>
              <a:rPr lang="en-US" dirty="0"/>
              <a:t>Consider – and draft for – the unearned fee issue</a:t>
            </a:r>
          </a:p>
          <a:p>
            <a:r>
              <a:rPr lang="en-US" dirty="0"/>
              <a:t>Obtain an independent valuation</a:t>
            </a:r>
          </a:p>
          <a:p>
            <a:r>
              <a:rPr lang="en-US" dirty="0"/>
              <a:t>Vet the client (see above)</a:t>
            </a:r>
          </a:p>
          <a:p>
            <a:r>
              <a:rPr lang="en-US" dirty="0"/>
              <a:t>Adopt law firm policies</a:t>
            </a:r>
          </a:p>
          <a:p>
            <a:pPr lvl="1"/>
            <a:r>
              <a:rPr lang="en-US" dirty="0"/>
              <a:t>Investment by firm, not individuals</a:t>
            </a:r>
          </a:p>
          <a:p>
            <a:pPr lvl="1"/>
            <a:r>
              <a:rPr lang="en-US" dirty="0"/>
              <a:t>Limit magnitude of investment</a:t>
            </a:r>
          </a:p>
          <a:p>
            <a:pPr lvl="1"/>
            <a:r>
              <a:rPr lang="en-US" dirty="0"/>
              <a:t>Approval by lawyer not involved w/ client</a:t>
            </a:r>
          </a:p>
        </p:txBody>
      </p:sp>
      <p:pic>
        <p:nvPicPr>
          <p:cNvPr id="3" name="Picture 2">
            <a:extLst>
              <a:ext uri="{FF2B5EF4-FFF2-40B4-BE49-F238E27FC236}">
                <a16:creationId xmlns:a16="http://schemas.microsoft.com/office/drawing/2014/main" id="{00DC3157-044B-40A0-B0C8-D14360B8EEA5}"/>
              </a:ext>
            </a:extLst>
          </p:cNvPr>
          <p:cNvPicPr>
            <a:picLocks noChangeAspect="1"/>
          </p:cNvPicPr>
          <p:nvPr/>
        </p:nvPicPr>
        <p:blipFill>
          <a:blip r:embed="rId2"/>
          <a:stretch>
            <a:fillRect/>
          </a:stretch>
        </p:blipFill>
        <p:spPr>
          <a:xfrm>
            <a:off x="457200" y="1885950"/>
            <a:ext cx="1981372" cy="1981372"/>
          </a:xfrm>
          <a:prstGeom prst="rect">
            <a:avLst/>
          </a:prstGeom>
        </p:spPr>
      </p:pic>
    </p:spTree>
    <p:extLst>
      <p:ext uri="{BB962C8B-B14F-4D97-AF65-F5344CB8AC3E}">
        <p14:creationId xmlns:p14="http://schemas.microsoft.com/office/powerpoint/2010/main" val="194611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AC5BF40-4072-4A97-BD72-59531177CF26}"/>
              </a:ext>
            </a:extLst>
          </p:cNvPr>
          <p:cNvSpPr>
            <a:spLocks noGrp="1"/>
          </p:cNvSpPr>
          <p:nvPr>
            <p:ph type="title"/>
          </p:nvPr>
        </p:nvSpPr>
        <p:spPr>
          <a:xfrm>
            <a:off x="457200" y="389382"/>
            <a:ext cx="7132320" cy="673846"/>
          </a:xfrm>
        </p:spPr>
        <p:txBody>
          <a:bodyPr/>
          <a:lstStyle/>
          <a:p>
            <a:r>
              <a:rPr lang="en-US" dirty="0"/>
              <a:t>When things go wrong</a:t>
            </a:r>
          </a:p>
        </p:txBody>
      </p:sp>
      <p:pic>
        <p:nvPicPr>
          <p:cNvPr id="8" name="Content Placeholder 7" descr="A person holding his hands together&#10;&#10;Description automatically generated with medium confidence">
            <a:extLst>
              <a:ext uri="{FF2B5EF4-FFF2-40B4-BE49-F238E27FC236}">
                <a16:creationId xmlns:a16="http://schemas.microsoft.com/office/drawing/2014/main" id="{FA07343D-F5A0-4B2A-932B-28D29CA0236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61494" y="1200151"/>
            <a:ext cx="5123731" cy="3394472"/>
          </a:xfrm>
          <a:noFill/>
        </p:spPr>
      </p:pic>
      <p:sp>
        <p:nvSpPr>
          <p:cNvPr id="9" name="TextBox 8">
            <a:extLst>
              <a:ext uri="{FF2B5EF4-FFF2-40B4-BE49-F238E27FC236}">
                <a16:creationId xmlns:a16="http://schemas.microsoft.com/office/drawing/2014/main" id="{5B28879C-99B2-4C64-A673-B73107AFA72E}"/>
              </a:ext>
            </a:extLst>
          </p:cNvPr>
          <p:cNvSpPr txBox="1"/>
          <p:nvPr/>
        </p:nvSpPr>
        <p:spPr>
          <a:xfrm>
            <a:off x="4813999" y="4394568"/>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unsuckdcmetro.blogspot.com/2012/11/chill-wind-for-metro-whistleblower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6127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AC5BF40-4072-4A97-BD72-59531177CF26}"/>
              </a:ext>
            </a:extLst>
          </p:cNvPr>
          <p:cNvSpPr>
            <a:spLocks noGrp="1"/>
          </p:cNvSpPr>
          <p:nvPr>
            <p:ph type="title"/>
          </p:nvPr>
        </p:nvSpPr>
        <p:spPr>
          <a:xfrm>
            <a:off x="457200" y="389382"/>
            <a:ext cx="7132320" cy="673846"/>
          </a:xfrm>
        </p:spPr>
        <p:txBody>
          <a:bodyPr/>
          <a:lstStyle/>
          <a:p>
            <a:r>
              <a:rPr lang="en-US" dirty="0"/>
              <a:t>When things go wrong</a:t>
            </a:r>
          </a:p>
        </p:txBody>
      </p:sp>
      <p:pic>
        <p:nvPicPr>
          <p:cNvPr id="5" name="Content Placeholder 4">
            <a:extLst>
              <a:ext uri="{FF2B5EF4-FFF2-40B4-BE49-F238E27FC236}">
                <a16:creationId xmlns:a16="http://schemas.microsoft.com/office/drawing/2014/main" id="{8DE5D2CD-2C5F-42AF-AB76-7DD2105A4453}"/>
              </a:ext>
            </a:extLst>
          </p:cNvPr>
          <p:cNvPicPr>
            <a:picLocks noGrp="1" noChangeAspect="1"/>
          </p:cNvPicPr>
          <p:nvPr>
            <p:ph idx="1"/>
          </p:nvPr>
        </p:nvPicPr>
        <p:blipFill>
          <a:blip r:embed="rId2"/>
          <a:stretch>
            <a:fillRect/>
          </a:stretch>
        </p:blipFill>
        <p:spPr>
          <a:xfrm>
            <a:off x="609600" y="3168982"/>
            <a:ext cx="5669308" cy="1314248"/>
          </a:xfrm>
        </p:spPr>
      </p:pic>
      <p:pic>
        <p:nvPicPr>
          <p:cNvPr id="7" name="Picture 6">
            <a:extLst>
              <a:ext uri="{FF2B5EF4-FFF2-40B4-BE49-F238E27FC236}">
                <a16:creationId xmlns:a16="http://schemas.microsoft.com/office/drawing/2014/main" id="{2AB2D573-97F6-46C4-BDCB-566BBE151372}"/>
              </a:ext>
            </a:extLst>
          </p:cNvPr>
          <p:cNvPicPr>
            <a:picLocks noChangeAspect="1"/>
          </p:cNvPicPr>
          <p:nvPr/>
        </p:nvPicPr>
        <p:blipFill>
          <a:blip r:embed="rId3"/>
          <a:stretch>
            <a:fillRect/>
          </a:stretch>
        </p:blipFill>
        <p:spPr>
          <a:xfrm>
            <a:off x="304800" y="1504950"/>
            <a:ext cx="5189855" cy="838200"/>
          </a:xfrm>
          <a:prstGeom prst="rect">
            <a:avLst/>
          </a:prstGeom>
        </p:spPr>
      </p:pic>
      <p:sp>
        <p:nvSpPr>
          <p:cNvPr id="10" name="TextBox 9">
            <a:extLst>
              <a:ext uri="{FF2B5EF4-FFF2-40B4-BE49-F238E27FC236}">
                <a16:creationId xmlns:a16="http://schemas.microsoft.com/office/drawing/2014/main" id="{CFE4C996-4056-4E40-85E5-B6D17C3CBF9E}"/>
              </a:ext>
            </a:extLst>
          </p:cNvPr>
          <p:cNvSpPr txBox="1"/>
          <p:nvPr/>
        </p:nvSpPr>
        <p:spPr>
          <a:xfrm>
            <a:off x="3170555" y="2419350"/>
            <a:ext cx="4648200" cy="523220"/>
          </a:xfrm>
          <a:prstGeom prst="rect">
            <a:avLst/>
          </a:prstGeom>
          <a:noFill/>
        </p:spPr>
        <p:txBody>
          <a:bodyPr wrap="square" rtlCol="0">
            <a:spAutoFit/>
          </a:bodyPr>
          <a:lstStyle/>
          <a:p>
            <a:r>
              <a:rPr lang="en-US" sz="2800" b="1" dirty="0"/>
              <a:t>David </a:t>
            </a:r>
            <a:r>
              <a:rPr lang="en-US" sz="2800" b="1" dirty="0" err="1"/>
              <a:t>Boies</a:t>
            </a:r>
            <a:r>
              <a:rPr lang="en-US" sz="2800" b="1" dirty="0"/>
              <a:t> Pleads Not Guilty </a:t>
            </a:r>
          </a:p>
        </p:txBody>
      </p:sp>
    </p:spTree>
    <p:extLst>
      <p:ext uri="{BB962C8B-B14F-4D97-AF65-F5344CB8AC3E}">
        <p14:creationId xmlns:p14="http://schemas.microsoft.com/office/powerpoint/2010/main" val="3980977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FB47-F677-4271-AF71-B3B7A1604DAC}"/>
              </a:ext>
            </a:extLst>
          </p:cNvPr>
          <p:cNvSpPr>
            <a:spLocks noGrp="1"/>
          </p:cNvSpPr>
          <p:nvPr>
            <p:ph type="title"/>
          </p:nvPr>
        </p:nvSpPr>
        <p:spPr/>
        <p:txBody>
          <a:bodyPr/>
          <a:lstStyle/>
          <a:p>
            <a:r>
              <a:rPr lang="en-US" dirty="0"/>
              <a:t>When things go wrong – rule step 1</a:t>
            </a:r>
          </a:p>
        </p:txBody>
      </p:sp>
      <p:sp>
        <p:nvSpPr>
          <p:cNvPr id="4" name="Content Placeholder 3">
            <a:extLst>
              <a:ext uri="{FF2B5EF4-FFF2-40B4-BE49-F238E27FC236}">
                <a16:creationId xmlns:a16="http://schemas.microsoft.com/office/drawing/2014/main" id="{12E4CD88-F3A6-449D-95F6-A75E499C9F87}"/>
              </a:ext>
            </a:extLst>
          </p:cNvPr>
          <p:cNvSpPr>
            <a:spLocks noGrp="1"/>
          </p:cNvSpPr>
          <p:nvPr>
            <p:ph sz="half" idx="2"/>
          </p:nvPr>
        </p:nvSpPr>
        <p:spPr>
          <a:xfrm>
            <a:off x="457200" y="1123950"/>
            <a:ext cx="7696200" cy="3581400"/>
          </a:xfrm>
        </p:spPr>
        <p:txBody>
          <a:bodyPr>
            <a:normAutofit fontScale="70000" lnSpcReduction="20000"/>
          </a:bodyPr>
          <a:lstStyle/>
          <a:p>
            <a:pPr>
              <a:spcAft>
                <a:spcPts val="600"/>
              </a:spcAft>
            </a:pPr>
            <a:r>
              <a:rPr lang="en-US" dirty="0"/>
              <a:t>CRPC 1.13(b):  “If a lawyer for an organization </a:t>
            </a:r>
            <a:r>
              <a:rPr lang="en-US" u="sng" dirty="0"/>
              <a:t>knows</a:t>
            </a:r>
            <a:r>
              <a:rPr lang="en-US" dirty="0"/>
              <a:t> that an officer, employee or other person associated with the organization is engaged in action, intends to act or refuses to act in a matter related to the representation that is </a:t>
            </a:r>
            <a:r>
              <a:rPr lang="en-US" u="sng" dirty="0"/>
              <a:t>a violation of a legal obligation to the organization, or a violation of law </a:t>
            </a:r>
            <a:r>
              <a:rPr lang="en-US" dirty="0"/>
              <a:t>that reasonably might be imputed to the organization, </a:t>
            </a:r>
            <a:r>
              <a:rPr lang="en-US" u="sng" dirty="0"/>
              <a:t>and is likely to result in substantial injury to the organization</a:t>
            </a:r>
            <a:r>
              <a:rPr lang="en-US" dirty="0"/>
              <a:t>, the lawyer shall </a:t>
            </a:r>
            <a:r>
              <a:rPr lang="en-US" u="sng" dirty="0"/>
              <a:t>proceed as is reasonably necessary</a:t>
            </a:r>
            <a:r>
              <a:rPr lang="en-US" dirty="0"/>
              <a:t> in the best interest of the organization.”</a:t>
            </a:r>
          </a:p>
          <a:p>
            <a:pPr>
              <a:spcAft>
                <a:spcPts val="600"/>
              </a:spcAft>
            </a:pPr>
            <a:r>
              <a:rPr lang="en-US" dirty="0"/>
              <a:t>CRPC 1.13, </a:t>
            </a:r>
            <a:r>
              <a:rPr lang="en-US" dirty="0" err="1"/>
              <a:t>cmt</a:t>
            </a:r>
            <a:r>
              <a:rPr lang="en-US" dirty="0"/>
              <a:t> [4]: “In determining how to proceed under paragraph (b), the lawyer should give due consideration to the seriousness of the violation and its consequences, the responsibility in the organization and the apparent motivation of the person involved, the policies of the organization concerning such matters, and any other relevant considerations.”</a:t>
            </a:r>
          </a:p>
          <a:p>
            <a:pPr lvl="1">
              <a:spcAft>
                <a:spcPts val="600"/>
              </a:spcAft>
            </a:pPr>
            <a:r>
              <a:rPr lang="en-US" sz="2400" dirty="0"/>
              <a:t>Ask the constituent to reconsider</a:t>
            </a:r>
          </a:p>
          <a:p>
            <a:pPr lvl="1">
              <a:spcAft>
                <a:spcPts val="600"/>
              </a:spcAft>
            </a:pPr>
            <a:r>
              <a:rPr lang="en-US" sz="2400" dirty="0"/>
              <a:t>Or not (if seriousness, urgency, importance warrant)</a:t>
            </a:r>
          </a:p>
          <a:p>
            <a:endParaRPr lang="en-US" dirty="0"/>
          </a:p>
        </p:txBody>
      </p:sp>
    </p:spTree>
    <p:extLst>
      <p:ext uri="{BB962C8B-B14F-4D97-AF65-F5344CB8AC3E}">
        <p14:creationId xmlns:p14="http://schemas.microsoft.com/office/powerpoint/2010/main" val="114810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lstStyle/>
          <a:p>
            <a:r>
              <a:rPr lang="en-US" dirty="0"/>
              <a:t>Some other important things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a:bodyPr>
          <a:lstStyle/>
          <a:p>
            <a:r>
              <a:rPr lang="en-US" sz="2800" dirty="0"/>
              <a:t>Views are my own – not the FFA’s (or any of its other board members’)</a:t>
            </a:r>
          </a:p>
          <a:p>
            <a:r>
              <a:rPr lang="en-US" sz="2800" dirty="0"/>
              <a:t>Views? What views? </a:t>
            </a:r>
          </a:p>
          <a:p>
            <a:r>
              <a:rPr lang="en-US" sz="2800" dirty="0"/>
              <a:t>A note on sources:</a:t>
            </a:r>
          </a:p>
          <a:p>
            <a:pPr lvl="1"/>
            <a:r>
              <a:rPr lang="en-US" sz="2400" dirty="0"/>
              <a:t>Colo. Rules of Prof. Conduct (the important stuff)</a:t>
            </a:r>
          </a:p>
          <a:p>
            <a:pPr lvl="1"/>
            <a:r>
              <a:rPr lang="en-US" sz="2400" dirty="0"/>
              <a:t>WSJ &amp; NYT coverage (jumping off points)</a:t>
            </a:r>
          </a:p>
          <a:p>
            <a:pPr lvl="1"/>
            <a:r>
              <a:rPr lang="en-US" sz="2400" dirty="0"/>
              <a:t>Bad Blood-The Final Chapter (Podcast, on background)</a:t>
            </a:r>
          </a:p>
        </p:txBody>
      </p:sp>
    </p:spTree>
    <p:extLst>
      <p:ext uri="{BB962C8B-B14F-4D97-AF65-F5344CB8AC3E}">
        <p14:creationId xmlns:p14="http://schemas.microsoft.com/office/powerpoint/2010/main" val="2404571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FB47-F677-4271-AF71-B3B7A1604DAC}"/>
              </a:ext>
            </a:extLst>
          </p:cNvPr>
          <p:cNvSpPr>
            <a:spLocks noGrp="1"/>
          </p:cNvSpPr>
          <p:nvPr>
            <p:ph type="title"/>
          </p:nvPr>
        </p:nvSpPr>
        <p:spPr/>
        <p:txBody>
          <a:bodyPr/>
          <a:lstStyle/>
          <a:p>
            <a:r>
              <a:rPr lang="en-US" dirty="0"/>
              <a:t>When things go wrong – rule step 2</a:t>
            </a:r>
          </a:p>
        </p:txBody>
      </p:sp>
      <p:sp>
        <p:nvSpPr>
          <p:cNvPr id="4" name="Content Placeholder 3">
            <a:extLst>
              <a:ext uri="{FF2B5EF4-FFF2-40B4-BE49-F238E27FC236}">
                <a16:creationId xmlns:a16="http://schemas.microsoft.com/office/drawing/2014/main" id="{12E4CD88-F3A6-449D-95F6-A75E499C9F87}"/>
              </a:ext>
            </a:extLst>
          </p:cNvPr>
          <p:cNvSpPr>
            <a:spLocks noGrp="1"/>
          </p:cNvSpPr>
          <p:nvPr>
            <p:ph sz="half" idx="2"/>
          </p:nvPr>
        </p:nvSpPr>
        <p:spPr>
          <a:xfrm>
            <a:off x="457200" y="1123950"/>
            <a:ext cx="7696200" cy="3581400"/>
          </a:xfrm>
        </p:spPr>
        <p:txBody>
          <a:bodyPr>
            <a:normAutofit fontScale="92500" lnSpcReduction="20000"/>
          </a:bodyPr>
          <a:lstStyle/>
          <a:p>
            <a:pPr>
              <a:spcAft>
                <a:spcPts val="600"/>
              </a:spcAft>
            </a:pPr>
            <a:r>
              <a:rPr lang="en-US" dirty="0"/>
              <a:t>CRPC 1.13(b) (continued):  “Unless the lawyer reasonably believes that it is not necessary in the best interest of the organization to do so, the lawyer shall </a:t>
            </a:r>
            <a:r>
              <a:rPr lang="en-US" u="sng" dirty="0"/>
              <a:t>refer the matter to higher authority in the organization</a:t>
            </a:r>
            <a:r>
              <a:rPr lang="en-US" dirty="0"/>
              <a:t>, including, if warranted by the circumstances, to the highest authority that can act on behalf of the organization as determined by applicable law.”</a:t>
            </a:r>
          </a:p>
          <a:p>
            <a:pPr>
              <a:spcAft>
                <a:spcPts val="600"/>
              </a:spcAft>
            </a:pPr>
            <a:r>
              <a:rPr lang="en-US" dirty="0"/>
              <a:t>CRPC 1.13, </a:t>
            </a:r>
            <a:r>
              <a:rPr lang="en-US" dirty="0" err="1"/>
              <a:t>cmt</a:t>
            </a:r>
            <a:r>
              <a:rPr lang="en-US" dirty="0"/>
              <a:t> [5]: “The organization's highest authority to whom a matter may be referred ordinarily will be the board of directors or similar governing body. However, applicable law may prescribe that under certain conditions the highest authority reposes elsewhere, for example, in the independent directors of a corporation.”</a:t>
            </a:r>
          </a:p>
          <a:p>
            <a:endParaRPr lang="en-US" dirty="0"/>
          </a:p>
        </p:txBody>
      </p:sp>
    </p:spTree>
    <p:extLst>
      <p:ext uri="{BB962C8B-B14F-4D97-AF65-F5344CB8AC3E}">
        <p14:creationId xmlns:p14="http://schemas.microsoft.com/office/powerpoint/2010/main" val="1575956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FB47-F677-4271-AF71-B3B7A1604DAC}"/>
              </a:ext>
            </a:extLst>
          </p:cNvPr>
          <p:cNvSpPr>
            <a:spLocks noGrp="1"/>
          </p:cNvSpPr>
          <p:nvPr>
            <p:ph type="title"/>
          </p:nvPr>
        </p:nvSpPr>
        <p:spPr/>
        <p:txBody>
          <a:bodyPr/>
          <a:lstStyle/>
          <a:p>
            <a:r>
              <a:rPr lang="en-US" dirty="0"/>
              <a:t>When things go wrong – rule step 3</a:t>
            </a:r>
          </a:p>
        </p:txBody>
      </p:sp>
      <p:sp>
        <p:nvSpPr>
          <p:cNvPr id="4" name="Content Placeholder 3">
            <a:extLst>
              <a:ext uri="{FF2B5EF4-FFF2-40B4-BE49-F238E27FC236}">
                <a16:creationId xmlns:a16="http://schemas.microsoft.com/office/drawing/2014/main" id="{12E4CD88-F3A6-449D-95F6-A75E499C9F87}"/>
              </a:ext>
            </a:extLst>
          </p:cNvPr>
          <p:cNvSpPr>
            <a:spLocks noGrp="1"/>
          </p:cNvSpPr>
          <p:nvPr>
            <p:ph sz="half" idx="2"/>
          </p:nvPr>
        </p:nvSpPr>
        <p:spPr>
          <a:xfrm>
            <a:off x="457200" y="1123950"/>
            <a:ext cx="7696200" cy="3581400"/>
          </a:xfrm>
        </p:spPr>
        <p:txBody>
          <a:bodyPr>
            <a:normAutofit fontScale="92500" lnSpcReduction="20000"/>
          </a:bodyPr>
          <a:lstStyle/>
          <a:p>
            <a:pPr>
              <a:spcAft>
                <a:spcPts val="600"/>
              </a:spcAft>
            </a:pPr>
            <a:r>
              <a:rPr lang="en-US" dirty="0"/>
              <a:t>CRPC 1.13(c):  “Except as provided in paragraph (d), if</a:t>
            </a:r>
          </a:p>
          <a:p>
            <a:pPr lvl="1">
              <a:spcAft>
                <a:spcPts val="600"/>
              </a:spcAft>
            </a:pPr>
            <a:r>
              <a:rPr lang="en-US" dirty="0"/>
              <a:t>(1) despite the lawyer's efforts in accordance with paragraph (b) the highest authority that can act on behalf of the organization insists upon or fails to address in a timely and appropriate manner </a:t>
            </a:r>
            <a:r>
              <a:rPr lang="en-US" u="sng" dirty="0"/>
              <a:t>an action, or a refusal to act, that is clearly a violation of law</a:t>
            </a:r>
            <a:r>
              <a:rPr lang="en-US" dirty="0"/>
              <a:t>, and</a:t>
            </a:r>
          </a:p>
          <a:p>
            <a:pPr lvl="1">
              <a:spcAft>
                <a:spcPts val="600"/>
              </a:spcAft>
            </a:pPr>
            <a:r>
              <a:rPr lang="en-US" dirty="0"/>
              <a:t>(2) the lawyer reasonably believes that </a:t>
            </a:r>
            <a:r>
              <a:rPr lang="en-US" u="sng" dirty="0"/>
              <a:t>the violation is reasonably certain to result in substantial injury to the organization</a:t>
            </a:r>
            <a:r>
              <a:rPr lang="en-US" dirty="0"/>
              <a:t>, then the lawyer </a:t>
            </a:r>
            <a:r>
              <a:rPr lang="en-US" u="sng" dirty="0"/>
              <a:t>may</a:t>
            </a:r>
            <a:r>
              <a:rPr lang="en-US" dirty="0"/>
              <a:t> reveal information relating to the representation whether or not Rule 1.6 permits such disclosure, </a:t>
            </a:r>
            <a:r>
              <a:rPr lang="en-US" u="sng" dirty="0"/>
              <a:t>but only if </a:t>
            </a:r>
            <a:r>
              <a:rPr lang="en-US" dirty="0"/>
              <a:t>and to the extent the lawyer reasonably believes </a:t>
            </a:r>
            <a:r>
              <a:rPr lang="en-US" u="sng" dirty="0"/>
              <a:t>necessary to prevent substantial injury</a:t>
            </a:r>
            <a:r>
              <a:rPr lang="en-US" dirty="0"/>
              <a:t> to the organization.”</a:t>
            </a:r>
          </a:p>
          <a:p>
            <a:pPr>
              <a:spcAft>
                <a:spcPts val="600"/>
              </a:spcAft>
            </a:pPr>
            <a:r>
              <a:rPr lang="en-US" dirty="0"/>
              <a:t>Inapplicable if retention for investigation / defense of claim</a:t>
            </a:r>
          </a:p>
          <a:p>
            <a:pPr lvl="1">
              <a:spcAft>
                <a:spcPts val="600"/>
              </a:spcAft>
            </a:pPr>
            <a:endParaRPr lang="en-US" dirty="0"/>
          </a:p>
          <a:p>
            <a:endParaRPr lang="en-US" dirty="0"/>
          </a:p>
        </p:txBody>
      </p:sp>
    </p:spTree>
    <p:extLst>
      <p:ext uri="{BB962C8B-B14F-4D97-AF65-F5344CB8AC3E}">
        <p14:creationId xmlns:p14="http://schemas.microsoft.com/office/powerpoint/2010/main" val="2999423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FB47-F677-4271-AF71-B3B7A1604DAC}"/>
              </a:ext>
            </a:extLst>
          </p:cNvPr>
          <p:cNvSpPr>
            <a:spLocks noGrp="1"/>
          </p:cNvSpPr>
          <p:nvPr>
            <p:ph type="title"/>
          </p:nvPr>
        </p:nvSpPr>
        <p:spPr/>
        <p:txBody>
          <a:bodyPr>
            <a:normAutofit fontScale="90000"/>
          </a:bodyPr>
          <a:lstStyle/>
          <a:p>
            <a:r>
              <a:rPr lang="en-US" dirty="0"/>
              <a:t>When things go wrong and you get fired	</a:t>
            </a:r>
          </a:p>
        </p:txBody>
      </p:sp>
      <p:sp>
        <p:nvSpPr>
          <p:cNvPr id="4" name="Content Placeholder 3">
            <a:extLst>
              <a:ext uri="{FF2B5EF4-FFF2-40B4-BE49-F238E27FC236}">
                <a16:creationId xmlns:a16="http://schemas.microsoft.com/office/drawing/2014/main" id="{12E4CD88-F3A6-449D-95F6-A75E499C9F87}"/>
              </a:ext>
            </a:extLst>
          </p:cNvPr>
          <p:cNvSpPr>
            <a:spLocks noGrp="1"/>
          </p:cNvSpPr>
          <p:nvPr>
            <p:ph sz="half" idx="2"/>
          </p:nvPr>
        </p:nvSpPr>
        <p:spPr>
          <a:xfrm>
            <a:off x="457200" y="1123950"/>
            <a:ext cx="7696200" cy="3581400"/>
          </a:xfrm>
        </p:spPr>
        <p:txBody>
          <a:bodyPr>
            <a:normAutofit/>
          </a:bodyPr>
          <a:lstStyle/>
          <a:p>
            <a:pPr>
              <a:spcAft>
                <a:spcPts val="600"/>
              </a:spcAft>
            </a:pPr>
            <a:r>
              <a:rPr lang="en-US" dirty="0"/>
              <a:t>CRPC 1.13(e):  “A lawyer who reasonably believes that he or she has been discharged because of the lawyer's actions taken pursuant to paragraph (b) or (c), or who withdraws under circumstances that require or permit the lawyer to take action under either of those paragraphs, shall proceed as the lawyer reasonably believes necessary to assure that the organization's highest authority is informed of the lawyer's discharge or withdrawal.”</a:t>
            </a:r>
          </a:p>
          <a:p>
            <a:endParaRPr lang="en-US" dirty="0"/>
          </a:p>
        </p:txBody>
      </p:sp>
    </p:spTree>
    <p:extLst>
      <p:ext uri="{BB962C8B-B14F-4D97-AF65-F5344CB8AC3E}">
        <p14:creationId xmlns:p14="http://schemas.microsoft.com/office/powerpoint/2010/main" val="3312469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FB47-F677-4271-AF71-B3B7A1604DAC}"/>
              </a:ext>
            </a:extLst>
          </p:cNvPr>
          <p:cNvSpPr>
            <a:spLocks noGrp="1"/>
          </p:cNvSpPr>
          <p:nvPr>
            <p:ph type="title"/>
          </p:nvPr>
        </p:nvSpPr>
        <p:spPr/>
        <p:txBody>
          <a:bodyPr>
            <a:normAutofit/>
          </a:bodyPr>
          <a:lstStyle/>
          <a:p>
            <a:r>
              <a:rPr lang="en-US" dirty="0"/>
              <a:t>When things go wrong – mitigation 	</a:t>
            </a:r>
          </a:p>
        </p:txBody>
      </p:sp>
      <p:sp>
        <p:nvSpPr>
          <p:cNvPr id="4" name="Content Placeholder 3">
            <a:extLst>
              <a:ext uri="{FF2B5EF4-FFF2-40B4-BE49-F238E27FC236}">
                <a16:creationId xmlns:a16="http://schemas.microsoft.com/office/drawing/2014/main" id="{12E4CD88-F3A6-449D-95F6-A75E499C9F87}"/>
              </a:ext>
            </a:extLst>
          </p:cNvPr>
          <p:cNvSpPr>
            <a:spLocks noGrp="1"/>
          </p:cNvSpPr>
          <p:nvPr>
            <p:ph sz="half" idx="2"/>
          </p:nvPr>
        </p:nvSpPr>
        <p:spPr>
          <a:xfrm>
            <a:off x="457200" y="1123950"/>
            <a:ext cx="7696200" cy="3581400"/>
          </a:xfrm>
        </p:spPr>
        <p:txBody>
          <a:bodyPr>
            <a:normAutofit/>
          </a:bodyPr>
          <a:lstStyle/>
          <a:p>
            <a:pPr>
              <a:spcAft>
                <a:spcPts val="600"/>
              </a:spcAft>
            </a:pPr>
            <a:r>
              <a:rPr lang="en-US" dirty="0"/>
              <a:t>Phone a friend (preferably one familiar with legal ethics)</a:t>
            </a:r>
          </a:p>
          <a:p>
            <a:endParaRPr lang="en-US" dirty="0"/>
          </a:p>
        </p:txBody>
      </p:sp>
      <p:pic>
        <p:nvPicPr>
          <p:cNvPr id="5" name="Picture 4" descr="A red telephone with a white background&#10;&#10;Description automatically generated with low confidence">
            <a:extLst>
              <a:ext uri="{FF2B5EF4-FFF2-40B4-BE49-F238E27FC236}">
                <a16:creationId xmlns:a16="http://schemas.microsoft.com/office/drawing/2014/main" id="{4425E0E8-7654-44B2-AE0E-EEFE568CBAA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52600" y="1471549"/>
            <a:ext cx="4838605" cy="3233801"/>
          </a:xfrm>
          <a:prstGeom prst="rect">
            <a:avLst/>
          </a:prstGeom>
        </p:spPr>
      </p:pic>
      <p:sp>
        <p:nvSpPr>
          <p:cNvPr id="6" name="TextBox 5">
            <a:extLst>
              <a:ext uri="{FF2B5EF4-FFF2-40B4-BE49-F238E27FC236}">
                <a16:creationId xmlns:a16="http://schemas.microsoft.com/office/drawing/2014/main" id="{421A1CE3-C084-4E3E-98F3-8B4CDBD7812A}"/>
              </a:ext>
            </a:extLst>
          </p:cNvPr>
          <p:cNvSpPr txBox="1"/>
          <p:nvPr/>
        </p:nvSpPr>
        <p:spPr>
          <a:xfrm>
            <a:off x="1752600" y="4803667"/>
            <a:ext cx="4838605" cy="230832"/>
          </a:xfrm>
          <a:prstGeom prst="rect">
            <a:avLst/>
          </a:prstGeom>
          <a:noFill/>
        </p:spPr>
        <p:txBody>
          <a:bodyPr wrap="square" rtlCol="0">
            <a:spAutoFit/>
          </a:bodyPr>
          <a:lstStyle/>
          <a:p>
            <a:r>
              <a:rPr lang="en-US" sz="900">
                <a:hlinkClick r:id="rId3" tooltip="http://www.oneirokriths123.com/2199/oneirokritis-tilefono"/>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076393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DB5DC8-DFC2-40BA-84E1-6AB3D58A0FFF}"/>
              </a:ext>
            </a:extLst>
          </p:cNvPr>
          <p:cNvSpPr/>
          <p:nvPr/>
        </p:nvSpPr>
        <p:spPr>
          <a:xfrm>
            <a:off x="457200" y="514350"/>
            <a:ext cx="6858000" cy="492443"/>
          </a:xfrm>
          <a:prstGeom prst="rect">
            <a:avLst/>
          </a:prstGeom>
        </p:spPr>
        <p:txBody>
          <a:bodyPr wrap="square">
            <a:spAutoFit/>
          </a:bodyPr>
          <a:lstStyle/>
          <a:p>
            <a:r>
              <a:rPr lang="en-US" sz="2600" cap="all" dirty="0">
                <a:solidFill>
                  <a:srgbClr val="304162"/>
                </a:solidFill>
                <a:latin typeface="Constantia" panose="02030602050306030303" pitchFamily="18" charset="0"/>
                <a:ea typeface="+mj-ea"/>
                <a:cs typeface="+mj-cs"/>
              </a:rPr>
              <a:t>Contacts</a:t>
            </a:r>
            <a:endParaRPr lang="en-US" dirty="0">
              <a:latin typeface="Constantia" panose="02030602050306030303" pitchFamily="18" charset="0"/>
            </a:endParaRPr>
          </a:p>
        </p:txBody>
      </p:sp>
      <p:sp>
        <p:nvSpPr>
          <p:cNvPr id="5" name="TextBox 4">
            <a:extLst>
              <a:ext uri="{FF2B5EF4-FFF2-40B4-BE49-F238E27FC236}">
                <a16:creationId xmlns:a16="http://schemas.microsoft.com/office/drawing/2014/main" id="{2B81D657-DA84-484B-9740-9FCEE11B3CC1}"/>
              </a:ext>
            </a:extLst>
          </p:cNvPr>
          <p:cNvSpPr txBox="1"/>
          <p:nvPr/>
        </p:nvSpPr>
        <p:spPr>
          <a:xfrm>
            <a:off x="3227340" y="3333750"/>
            <a:ext cx="2209800" cy="1015663"/>
          </a:xfrm>
          <a:prstGeom prst="rect">
            <a:avLst/>
          </a:prstGeom>
          <a:noFill/>
        </p:spPr>
        <p:txBody>
          <a:bodyPr wrap="square" rtlCol="0">
            <a:spAutoFit/>
          </a:bodyPr>
          <a:lstStyle/>
          <a:p>
            <a:pPr algn="ctr"/>
            <a:r>
              <a:rPr lang="en-US" b="1" dirty="0"/>
              <a:t>Ben Strawn</a:t>
            </a:r>
          </a:p>
          <a:p>
            <a:pPr algn="ctr"/>
            <a:r>
              <a:rPr lang="en-US" sz="1400" i="1" dirty="0"/>
              <a:t>Partner &amp; Ethics Counsel</a:t>
            </a:r>
          </a:p>
          <a:p>
            <a:pPr algn="ctr"/>
            <a:r>
              <a:rPr lang="en-US" sz="1400" dirty="0"/>
              <a:t>Davis Graham &amp; Stubbs LLP</a:t>
            </a:r>
          </a:p>
          <a:p>
            <a:pPr algn="ctr"/>
            <a:r>
              <a:rPr lang="en-US" sz="1400" dirty="0"/>
              <a:t>ben.strawn@dgslaw.com</a:t>
            </a:r>
          </a:p>
        </p:txBody>
      </p:sp>
      <p:sp>
        <p:nvSpPr>
          <p:cNvPr id="12" name="Flowchart: Connector 11">
            <a:extLst>
              <a:ext uri="{FF2B5EF4-FFF2-40B4-BE49-F238E27FC236}">
                <a16:creationId xmlns:a16="http://schemas.microsoft.com/office/drawing/2014/main" id="{C757FF52-4F49-4C9E-B414-1776449AA63F}"/>
              </a:ext>
            </a:extLst>
          </p:cNvPr>
          <p:cNvSpPr/>
          <p:nvPr/>
        </p:nvSpPr>
        <p:spPr>
          <a:xfrm>
            <a:off x="3408636" y="1369058"/>
            <a:ext cx="1847208" cy="1876104"/>
          </a:xfrm>
          <a:prstGeom prst="flowChartConnector">
            <a:avLst/>
          </a:prstGeom>
          <a:blipFill dpi="0" rotWithShape="1">
            <a:blip r:embed="rId2" cstate="print">
              <a:extLst>
                <a:ext uri="{28A0092B-C50C-407E-A947-70E740481C1C}">
                  <a14:useLocalDpi xmlns:a14="http://schemas.microsoft.com/office/drawing/2010/main" val="0"/>
                </a:ext>
              </a:extLst>
            </a:blip>
            <a:srcRect/>
            <a:stretch>
              <a:fillRect/>
            </a:stretch>
          </a:blipFill>
          <a:ln w="38100">
            <a:solidFill>
              <a:srgbClr val="91AEB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760302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0D499-722A-4C82-9EB5-E47578B1816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C4F5F38-6C06-4370-BA13-83BF37BDD6D6}"/>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EF8CEDA6-F925-4009-A0B7-CE47A3989610}"/>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256C0A36-B155-415D-90DB-238FC808907A}"/>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7C323D1D-2AA5-471E-81CE-579607D4E37C}"/>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198300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7139-DA41-4D73-8E63-580ED40015A4}"/>
              </a:ext>
            </a:extLst>
          </p:cNvPr>
          <p:cNvSpPr>
            <a:spLocks noGrp="1"/>
          </p:cNvSpPr>
          <p:nvPr>
            <p:ph type="title"/>
          </p:nvPr>
        </p:nvSpPr>
        <p:spPr/>
        <p:txBody>
          <a:bodyPr/>
          <a:lstStyle/>
          <a:p>
            <a:r>
              <a:rPr lang="en-US" dirty="0"/>
              <a:t>Representing the company and…</a:t>
            </a:r>
          </a:p>
        </p:txBody>
      </p:sp>
      <p:pic>
        <p:nvPicPr>
          <p:cNvPr id="18" name="Picture 17">
            <a:extLst>
              <a:ext uri="{FF2B5EF4-FFF2-40B4-BE49-F238E27FC236}">
                <a16:creationId xmlns:a16="http://schemas.microsoft.com/office/drawing/2014/main" id="{BB40B1BB-9C4A-447D-B829-819710B712E6}"/>
              </a:ext>
            </a:extLst>
          </p:cNvPr>
          <p:cNvPicPr>
            <a:picLocks noChangeAspect="1"/>
          </p:cNvPicPr>
          <p:nvPr/>
        </p:nvPicPr>
        <p:blipFill>
          <a:blip r:embed="rId2"/>
          <a:stretch>
            <a:fillRect/>
          </a:stretch>
        </p:blipFill>
        <p:spPr>
          <a:xfrm>
            <a:off x="1761500" y="1200150"/>
            <a:ext cx="5620999" cy="3380426"/>
          </a:xfrm>
          <a:prstGeom prst="rect">
            <a:avLst/>
          </a:prstGeom>
        </p:spPr>
      </p:pic>
    </p:spTree>
    <p:extLst>
      <p:ext uri="{BB962C8B-B14F-4D97-AF65-F5344CB8AC3E}">
        <p14:creationId xmlns:p14="http://schemas.microsoft.com/office/powerpoint/2010/main" val="31960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90B1329-66A9-4355-9486-7E1AF6DA6DD5}"/>
                  </a:ext>
                </a:extLst>
              </p14:cNvPr>
              <p14:cNvContentPartPr/>
              <p14:nvPr/>
            </p14:nvContentPartPr>
            <p14:xfrm>
              <a:off x="3841953" y="1313840"/>
              <a:ext cx="1688040" cy="424080"/>
            </p14:xfrm>
          </p:contentPart>
        </mc:Choice>
        <mc:Fallback xmlns:a16="http://schemas.microsoft.com/office/drawing/2014/main" xmlns="">
          <p:pic>
            <p:nvPicPr>
              <p:cNvPr id="4" name="Ink 3">
                <a:extLst>
                  <a:ext uri="{FF2B5EF4-FFF2-40B4-BE49-F238E27FC236}">
                    <a16:creationId xmlns:a16="http://schemas.microsoft.com/office/drawing/2014/main" id="{690B1329-66A9-4355-9486-7E1AF6DA6DD5}"/>
                  </a:ext>
                </a:extLst>
              </p:cNvPr>
              <p:cNvPicPr/>
              <p:nvPr/>
            </p:nvPicPr>
            <p:blipFill>
              <a:blip r:embed="rId3"/>
              <a:stretch>
                <a:fillRect/>
              </a:stretch>
            </p:blipFill>
            <p:spPr>
              <a:xfrm>
                <a:off x="3778953" y="1251200"/>
                <a:ext cx="1813680" cy="549720"/>
              </a:xfrm>
              <a:prstGeom prst="rect">
                <a:avLst/>
              </a:prstGeom>
            </p:spPr>
          </p:pic>
        </mc:Fallback>
      </mc:AlternateContent>
      <p:sp>
        <p:nvSpPr>
          <p:cNvPr id="11" name="Title 1">
            <a:extLst>
              <a:ext uri="{FF2B5EF4-FFF2-40B4-BE49-F238E27FC236}">
                <a16:creationId xmlns:a16="http://schemas.microsoft.com/office/drawing/2014/main" id="{7FC616E5-65E8-43DE-864C-A158F7034EB1}"/>
              </a:ext>
            </a:extLst>
          </p:cNvPr>
          <p:cNvSpPr>
            <a:spLocks noGrp="1"/>
          </p:cNvSpPr>
          <p:nvPr>
            <p:ph type="title"/>
          </p:nvPr>
        </p:nvSpPr>
        <p:spPr>
          <a:xfrm>
            <a:off x="457200" y="389382"/>
            <a:ext cx="7132320" cy="673846"/>
          </a:xfrm>
        </p:spPr>
        <p:txBody>
          <a:bodyPr>
            <a:normAutofit/>
          </a:bodyPr>
          <a:lstStyle/>
          <a:p>
            <a:r>
              <a:rPr lang="en-US" dirty="0"/>
              <a:t>The company executives?	</a:t>
            </a:r>
          </a:p>
        </p:txBody>
      </p:sp>
      <p:sp>
        <p:nvSpPr>
          <p:cNvPr id="9" name="TextBox 8">
            <a:extLst>
              <a:ext uri="{FF2B5EF4-FFF2-40B4-BE49-F238E27FC236}">
                <a16:creationId xmlns:a16="http://schemas.microsoft.com/office/drawing/2014/main" id="{8621C1AE-87E4-4F4D-B9D0-A9878DC7306D}"/>
              </a:ext>
            </a:extLst>
          </p:cNvPr>
          <p:cNvSpPr txBox="1"/>
          <p:nvPr/>
        </p:nvSpPr>
        <p:spPr>
          <a:xfrm>
            <a:off x="533400" y="3392787"/>
            <a:ext cx="7872933" cy="1231106"/>
          </a:xfrm>
          <a:prstGeom prst="rect">
            <a:avLst/>
          </a:prstGeom>
          <a:noFill/>
        </p:spPr>
        <p:txBody>
          <a:bodyPr wrap="square" rtlCol="0">
            <a:spAutoFit/>
          </a:bodyPr>
          <a:lstStyle/>
          <a:p>
            <a:pPr marL="285750" indent="-285750">
              <a:spcAft>
                <a:spcPts val="600"/>
              </a:spcAft>
              <a:buFontTx/>
              <a:buChar char="-"/>
            </a:pPr>
            <a:r>
              <a:rPr lang="en-US" sz="1600" dirty="0"/>
              <a:t>Thirteen documents involving communications between Holmes and </a:t>
            </a:r>
            <a:r>
              <a:rPr lang="en-US" sz="1600" dirty="0" err="1"/>
              <a:t>Theranos</a:t>
            </a:r>
            <a:r>
              <a:rPr lang="en-US" sz="1600" dirty="0"/>
              <a:t> outside counsel that Holmes said implicated her personal attorney-client privilege</a:t>
            </a:r>
          </a:p>
          <a:p>
            <a:pPr marL="285750" indent="-285750">
              <a:spcAft>
                <a:spcPts val="600"/>
              </a:spcAft>
              <a:buFontTx/>
              <a:buChar char="-"/>
            </a:pPr>
            <a:r>
              <a:rPr lang="en-US" sz="1600" dirty="0" err="1">
                <a:solidFill>
                  <a:srgbClr val="000000"/>
                </a:solidFill>
                <a:effectLst/>
              </a:rPr>
              <a:t>Theranos</a:t>
            </a:r>
            <a:r>
              <a:rPr lang="en-US" sz="1600" dirty="0">
                <a:solidFill>
                  <a:srgbClr val="000000"/>
                </a:solidFill>
                <a:effectLst/>
              </a:rPr>
              <a:t> assignee waived privilege</a:t>
            </a:r>
          </a:p>
          <a:p>
            <a:pPr marL="285750" indent="-285750">
              <a:spcAft>
                <a:spcPts val="600"/>
              </a:spcAft>
              <a:buFontTx/>
              <a:buChar char="-"/>
            </a:pPr>
            <a:r>
              <a:rPr lang="en-US" sz="1600" dirty="0" err="1">
                <a:solidFill>
                  <a:srgbClr val="000000"/>
                </a:solidFill>
              </a:rPr>
              <a:t>Theranos</a:t>
            </a:r>
            <a:r>
              <a:rPr lang="en-US" sz="1600" dirty="0">
                <a:solidFill>
                  <a:srgbClr val="000000"/>
                </a:solidFill>
              </a:rPr>
              <a:t> outside counsel disclaimed representation of Holmes individually</a:t>
            </a:r>
            <a:endParaRPr lang="en-US" dirty="0"/>
          </a:p>
        </p:txBody>
      </p:sp>
      <p:pic>
        <p:nvPicPr>
          <p:cNvPr id="5" name="Content Placeholder 4">
            <a:extLst>
              <a:ext uri="{FF2B5EF4-FFF2-40B4-BE49-F238E27FC236}">
                <a16:creationId xmlns:a16="http://schemas.microsoft.com/office/drawing/2014/main" id="{DC7AD4A0-6592-4DA6-9F45-321A971B0C1B}"/>
              </a:ext>
            </a:extLst>
          </p:cNvPr>
          <p:cNvPicPr>
            <a:picLocks noGrp="1" noChangeAspect="1"/>
          </p:cNvPicPr>
          <p:nvPr>
            <p:ph idx="1"/>
          </p:nvPr>
        </p:nvPicPr>
        <p:blipFill>
          <a:blip r:embed="rId4"/>
          <a:stretch>
            <a:fillRect/>
          </a:stretch>
        </p:blipFill>
        <p:spPr>
          <a:xfrm>
            <a:off x="3793351" y="1244422"/>
            <a:ext cx="5334000" cy="2111340"/>
          </a:xfrm>
        </p:spPr>
      </p:pic>
      <p:pic>
        <p:nvPicPr>
          <p:cNvPr id="3" name="Picture 2">
            <a:extLst>
              <a:ext uri="{FF2B5EF4-FFF2-40B4-BE49-F238E27FC236}">
                <a16:creationId xmlns:a16="http://schemas.microsoft.com/office/drawing/2014/main" id="{D558D186-D6C2-471F-A63A-E1077FBDC50B}"/>
              </a:ext>
            </a:extLst>
          </p:cNvPr>
          <p:cNvPicPr>
            <a:picLocks noChangeAspect="1"/>
          </p:cNvPicPr>
          <p:nvPr/>
        </p:nvPicPr>
        <p:blipFill>
          <a:blip r:embed="rId5"/>
          <a:stretch>
            <a:fillRect/>
          </a:stretch>
        </p:blipFill>
        <p:spPr>
          <a:xfrm>
            <a:off x="762000" y="1207397"/>
            <a:ext cx="4138620" cy="1334415"/>
          </a:xfrm>
          <a:prstGeom prst="rect">
            <a:avLst/>
          </a:prstGeom>
        </p:spPr>
      </p:pic>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F38593F-82D6-4C85-ADCE-8F06D9DE6416}"/>
                  </a:ext>
                </a:extLst>
              </p14:cNvPr>
              <p14:cNvContentPartPr/>
              <p14:nvPr/>
            </p14:nvContentPartPr>
            <p14:xfrm>
              <a:off x="4871193" y="1550000"/>
              <a:ext cx="635400" cy="64800"/>
            </p14:xfrm>
          </p:contentPart>
        </mc:Choice>
        <mc:Fallback xmlns:a16="http://schemas.microsoft.com/office/drawing/2014/main" xmlns="">
          <p:pic>
            <p:nvPicPr>
              <p:cNvPr id="6" name="Ink 5">
                <a:extLst>
                  <a:ext uri="{FF2B5EF4-FFF2-40B4-BE49-F238E27FC236}">
                    <a16:creationId xmlns:a16="http://schemas.microsoft.com/office/drawing/2014/main" id="{2F38593F-82D6-4C85-ADCE-8F06D9DE6416}"/>
                  </a:ext>
                </a:extLst>
              </p:cNvPr>
              <p:cNvPicPr/>
              <p:nvPr/>
            </p:nvPicPr>
            <p:blipFill>
              <a:blip r:embed="rId7"/>
              <a:stretch>
                <a:fillRect/>
              </a:stretch>
            </p:blipFill>
            <p:spPr>
              <a:xfrm>
                <a:off x="4808553" y="1487360"/>
                <a:ext cx="761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907190DF-BE57-4749-8E71-80452EAEF4CA}"/>
                  </a:ext>
                </a:extLst>
              </p14:cNvPr>
              <p14:cNvContentPartPr/>
              <p14:nvPr/>
            </p14:nvContentPartPr>
            <p14:xfrm>
              <a:off x="6016353" y="783200"/>
              <a:ext cx="360" cy="360"/>
            </p14:xfrm>
          </p:contentPart>
        </mc:Choice>
        <mc:Fallback xmlns:a16="http://schemas.microsoft.com/office/drawing/2014/main" xmlns="">
          <p:pic>
            <p:nvPicPr>
              <p:cNvPr id="7" name="Ink 6">
                <a:extLst>
                  <a:ext uri="{FF2B5EF4-FFF2-40B4-BE49-F238E27FC236}">
                    <a16:creationId xmlns:a16="http://schemas.microsoft.com/office/drawing/2014/main" id="{907190DF-BE57-4749-8E71-80452EAEF4CA}"/>
                  </a:ext>
                </a:extLst>
              </p:cNvPr>
              <p:cNvPicPr/>
              <p:nvPr/>
            </p:nvPicPr>
            <p:blipFill>
              <a:blip r:embed="rId9"/>
              <a:stretch>
                <a:fillRect/>
              </a:stretch>
            </p:blipFill>
            <p:spPr>
              <a:xfrm>
                <a:off x="5953353" y="720560"/>
                <a:ext cx="126000" cy="126000"/>
              </a:xfrm>
              <a:prstGeom prst="rect">
                <a:avLst/>
              </a:prstGeom>
            </p:spPr>
          </p:pic>
        </mc:Fallback>
      </mc:AlternateContent>
    </p:spTree>
    <p:extLst>
      <p:ext uri="{BB962C8B-B14F-4D97-AF65-F5344CB8AC3E}">
        <p14:creationId xmlns:p14="http://schemas.microsoft.com/office/powerpoint/2010/main" val="4155900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lstStyle/>
          <a:p>
            <a:r>
              <a:rPr lang="en-US" dirty="0"/>
              <a:t>Identifying the client – the rules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fontScale="92500" lnSpcReduction="20000"/>
          </a:bodyPr>
          <a:lstStyle/>
          <a:p>
            <a:pPr>
              <a:spcAft>
                <a:spcPts val="600"/>
              </a:spcAft>
            </a:pPr>
            <a:r>
              <a:rPr lang="en-US" dirty="0"/>
              <a:t>CRPC 1.13(a): “A lawyer employed or retained by an organization represents the organization acting through its duly authorized constituents.”</a:t>
            </a:r>
          </a:p>
          <a:p>
            <a:pPr>
              <a:spcAft>
                <a:spcPts val="600"/>
              </a:spcAft>
            </a:pPr>
            <a:r>
              <a:rPr lang="en-US" dirty="0"/>
              <a:t>CRPC 1.13(g): “A lawyer representing an organization may also represent any of its directors, officers, employees, members, shareholders or other constituents, </a:t>
            </a:r>
            <a:r>
              <a:rPr lang="en-US" u="sng" dirty="0"/>
              <a:t>subject to the provisions of Rule 1.7</a:t>
            </a:r>
            <a:r>
              <a:rPr lang="en-US" dirty="0"/>
              <a:t>.”</a:t>
            </a:r>
          </a:p>
        </p:txBody>
      </p:sp>
    </p:spTree>
    <p:extLst>
      <p:ext uri="{BB962C8B-B14F-4D97-AF65-F5344CB8AC3E}">
        <p14:creationId xmlns:p14="http://schemas.microsoft.com/office/powerpoint/2010/main" val="229482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fontScale="90000"/>
          </a:bodyPr>
          <a:lstStyle/>
          <a:p>
            <a:r>
              <a:rPr lang="en-US" dirty="0"/>
              <a:t>Identifying the client – another rule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fontScale="85000" lnSpcReduction="20000"/>
          </a:bodyPr>
          <a:lstStyle/>
          <a:p>
            <a:pPr>
              <a:spcAft>
                <a:spcPts val="600"/>
              </a:spcAft>
            </a:pPr>
            <a:r>
              <a:rPr lang="en-US" dirty="0"/>
              <a:t>CRPC 4.3: “When the lawyer knows or reasonably should know that the unrepresented person misunderstands the lawyer's role in the matter, </a:t>
            </a:r>
            <a:r>
              <a:rPr lang="en-US" i="1" u="sng" dirty="0"/>
              <a:t>the lawyer shall make reasonable efforts to correct the misunderstanding</a:t>
            </a:r>
            <a:r>
              <a:rPr lang="en-US" dirty="0"/>
              <a:t>. The lawyer shall not give legal advice to an unrepresented person, other than the advice to secure counsel, if the lawyer knows or reasonably should know that the interests of such a person are or </a:t>
            </a:r>
            <a:r>
              <a:rPr lang="en-US" i="1" u="sng" dirty="0"/>
              <a:t>have a reasonable possibility of being in conflict</a:t>
            </a:r>
            <a:r>
              <a:rPr lang="en-US" dirty="0"/>
              <a:t> with the interests of the client.”</a:t>
            </a:r>
          </a:p>
        </p:txBody>
      </p:sp>
    </p:spTree>
    <p:extLst>
      <p:ext uri="{BB962C8B-B14F-4D97-AF65-F5344CB8AC3E}">
        <p14:creationId xmlns:p14="http://schemas.microsoft.com/office/powerpoint/2010/main" val="535819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9BD35A-D63B-4AEB-AF2B-26A89B1A76EB}"/>
              </a:ext>
            </a:extLst>
          </p:cNvPr>
          <p:cNvSpPr>
            <a:spLocks noGrp="1"/>
          </p:cNvSpPr>
          <p:nvPr>
            <p:ph type="title"/>
          </p:nvPr>
        </p:nvSpPr>
        <p:spPr>
          <a:xfrm>
            <a:off x="457200" y="389382"/>
            <a:ext cx="7132320" cy="673846"/>
          </a:xfrm>
        </p:spPr>
        <p:txBody>
          <a:bodyPr>
            <a:normAutofit/>
          </a:bodyPr>
          <a:lstStyle/>
          <a:p>
            <a:r>
              <a:rPr lang="en-US" dirty="0"/>
              <a:t>Identifying the clients’ conflicts	</a:t>
            </a:r>
          </a:p>
        </p:txBody>
      </p:sp>
      <p:sp>
        <p:nvSpPr>
          <p:cNvPr id="13" name="Content Placeholder 2">
            <a:extLst>
              <a:ext uri="{FF2B5EF4-FFF2-40B4-BE49-F238E27FC236}">
                <a16:creationId xmlns:a16="http://schemas.microsoft.com/office/drawing/2014/main" id="{FBF7A35F-9131-459E-B652-264C236F190E}"/>
              </a:ext>
            </a:extLst>
          </p:cNvPr>
          <p:cNvSpPr>
            <a:spLocks noGrp="1"/>
          </p:cNvSpPr>
          <p:nvPr>
            <p:ph idx="1"/>
          </p:nvPr>
        </p:nvSpPr>
        <p:spPr>
          <a:xfrm>
            <a:off x="457200" y="1200151"/>
            <a:ext cx="8229600" cy="3394472"/>
          </a:xfrm>
        </p:spPr>
        <p:txBody>
          <a:bodyPr>
            <a:normAutofit lnSpcReduction="10000"/>
          </a:bodyPr>
          <a:lstStyle/>
          <a:p>
            <a:pPr>
              <a:spcAft>
                <a:spcPts val="600"/>
              </a:spcAft>
            </a:pPr>
            <a:r>
              <a:rPr lang="en-US" dirty="0"/>
              <a:t>CRPC 1.7, </a:t>
            </a:r>
            <a:r>
              <a:rPr lang="en-US" dirty="0" err="1"/>
              <a:t>cmt</a:t>
            </a:r>
            <a:r>
              <a:rPr lang="en-US" dirty="0"/>
              <a:t> [23]:  “A conflict may exist by reason of substantial discrepancy in the parties' testimony, incompatibility in positions in relation to an opposing party or the fact that there are substantially different possibilities of settlement of the claims or liabilities in question.”</a:t>
            </a:r>
          </a:p>
        </p:txBody>
      </p:sp>
    </p:spTree>
    <p:extLst>
      <p:ext uri="{BB962C8B-B14F-4D97-AF65-F5344CB8AC3E}">
        <p14:creationId xmlns:p14="http://schemas.microsoft.com/office/powerpoint/2010/main" val="340897407"/>
      </p:ext>
    </p:extLst>
  </p:cSld>
  <p:clrMapOvr>
    <a:masterClrMapping/>
  </p:clrMapOvr>
</p:sld>
</file>

<file path=ppt/theme/theme1.xml><?xml version="1.0" encoding="utf-8"?>
<a:theme xmlns:a="http://schemas.openxmlformats.org/drawingml/2006/main" name="DGS Blank Presentation -WideScreen">
  <a:themeElements>
    <a:clrScheme name="Custom 1">
      <a:dk1>
        <a:srgbClr val="25313F"/>
      </a:dk1>
      <a:lt1>
        <a:sysClr val="window" lastClr="FFFFFF"/>
      </a:lt1>
      <a:dk2>
        <a:srgbClr val="163159"/>
      </a:dk2>
      <a:lt2>
        <a:srgbClr val="CCCCCC"/>
      </a:lt2>
      <a:accent1>
        <a:srgbClr val="90AEB2"/>
      </a:accent1>
      <a:accent2>
        <a:srgbClr val="486558"/>
      </a:accent2>
      <a:accent3>
        <a:srgbClr val="9BBB59"/>
      </a:accent3>
      <a:accent4>
        <a:srgbClr val="8064A2"/>
      </a:accent4>
      <a:accent5>
        <a:srgbClr val="4BACC6"/>
      </a:accent5>
      <a:accent6>
        <a:srgbClr val="F79646"/>
      </a:accent6>
      <a:hlink>
        <a:srgbClr val="25313F"/>
      </a:hlink>
      <a:folHlink>
        <a:srgbClr val="90AEB2"/>
      </a:folHlink>
    </a:clrScheme>
    <a:fontScheme name="DGS Text Style">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GS">
  <a:themeElements>
    <a:clrScheme name="Custom 1">
      <a:dk1>
        <a:srgbClr val="25313F"/>
      </a:dk1>
      <a:lt1>
        <a:sysClr val="window" lastClr="FFFFFF"/>
      </a:lt1>
      <a:dk2>
        <a:srgbClr val="163159"/>
      </a:dk2>
      <a:lt2>
        <a:srgbClr val="CCCCCC"/>
      </a:lt2>
      <a:accent1>
        <a:srgbClr val="90AEB2"/>
      </a:accent1>
      <a:accent2>
        <a:srgbClr val="486558"/>
      </a:accent2>
      <a:accent3>
        <a:srgbClr val="9BBB59"/>
      </a:accent3>
      <a:accent4>
        <a:srgbClr val="8064A2"/>
      </a:accent4>
      <a:accent5>
        <a:srgbClr val="4BACC6"/>
      </a:accent5>
      <a:accent6>
        <a:srgbClr val="F79646"/>
      </a:accent6>
      <a:hlink>
        <a:srgbClr val="25313F"/>
      </a:hlink>
      <a:folHlink>
        <a:srgbClr val="90AEB2"/>
      </a:folHlink>
    </a:clrScheme>
    <a:fontScheme name="DGS Text Style">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62CD2A70ADEF4B80FA765B63DA201B" ma:contentTypeVersion="13" ma:contentTypeDescription="Create a new document." ma:contentTypeScope="" ma:versionID="cf31d3ab6537c9dc18618a0aeb431eca">
  <xsd:schema xmlns:xsd="http://www.w3.org/2001/XMLSchema" xmlns:xs="http://www.w3.org/2001/XMLSchema" xmlns:p="http://schemas.microsoft.com/office/2006/metadata/properties" xmlns:ns3="0792d5c5-d451-48f9-81b3-0830969e3401" xmlns:ns4="0b7799e2-63f4-49e4-89ff-8ac0ec5fc76a" targetNamespace="http://schemas.microsoft.com/office/2006/metadata/properties" ma:root="true" ma:fieldsID="f3af818e3398ca7416150aa9ae763bc0" ns3:_="" ns4:_="">
    <xsd:import namespace="0792d5c5-d451-48f9-81b3-0830969e3401"/>
    <xsd:import namespace="0b7799e2-63f4-49e4-89ff-8ac0ec5fc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2d5c5-d451-48f9-81b3-0830969e340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7799e2-63f4-49e4-89ff-8ac0ec5fc7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3AD9BC-F50F-421E-82FC-D5714C6B9D14}">
  <ds:schemaRefs>
    <ds:schemaRef ds:uri="http://schemas.microsoft.com/office/infopath/2007/PartnerControls"/>
    <ds:schemaRef ds:uri="http://purl.org/dc/terms/"/>
    <ds:schemaRef ds:uri="http://schemas.microsoft.com/office/2006/documentManagement/types"/>
    <ds:schemaRef ds:uri="0792d5c5-d451-48f9-81b3-0830969e3401"/>
    <ds:schemaRef ds:uri="http://purl.org/dc/elements/1.1/"/>
    <ds:schemaRef ds:uri="http://schemas.openxmlformats.org/package/2006/metadata/core-properties"/>
    <ds:schemaRef ds:uri="0b7799e2-63f4-49e4-89ff-8ac0ec5fc76a"/>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025460E-D9CD-4434-93DA-CA698ED6A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2d5c5-d451-48f9-81b3-0830969e3401"/>
    <ds:schemaRef ds:uri="0b7799e2-63f4-49e4-89ff-8ac0ec5fc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DC3866-88FE-4BF3-815C-51471D5AB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DGS Blank Presentation -WideScreen</Template>
  <TotalTime>2700</TotalTime>
  <Words>2446</Words>
  <Application>Microsoft Macintosh PowerPoint</Application>
  <PresentationFormat>On-screen Show (16:9)</PresentationFormat>
  <Paragraphs>174</Paragraphs>
  <Slides>45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Constantia</vt:lpstr>
      <vt:lpstr>Wingdings</vt:lpstr>
      <vt:lpstr>DGS Blank Presentation -WideScreen</vt:lpstr>
      <vt:lpstr>DGS</vt:lpstr>
      <vt:lpstr>LEGAL ETHICS IN THE NEWS</vt:lpstr>
      <vt:lpstr>Welcome to our latest brown bag lunch</vt:lpstr>
      <vt:lpstr>Where are we going…</vt:lpstr>
      <vt:lpstr>Some other important things </vt:lpstr>
      <vt:lpstr>Representing the company and…</vt:lpstr>
      <vt:lpstr>The company executives? </vt:lpstr>
      <vt:lpstr>Identifying the client – the rules </vt:lpstr>
      <vt:lpstr>Identifying the client – another rule </vt:lpstr>
      <vt:lpstr>Identifying the clients’ conflicts </vt:lpstr>
      <vt:lpstr>When the “client” goes unidentified </vt:lpstr>
      <vt:lpstr>Mmmmm… That’s good ethics</vt:lpstr>
      <vt:lpstr>Identifying the client – mitigation </vt:lpstr>
      <vt:lpstr>“Dear [client],”</vt:lpstr>
      <vt:lpstr>When the “client” goes unidentified </vt:lpstr>
      <vt:lpstr>Engagement – the rule </vt:lpstr>
      <vt:lpstr>Engagement – best practices </vt:lpstr>
      <vt:lpstr>Joint Engagement – best practices </vt:lpstr>
      <vt:lpstr>The lawyer / director</vt:lpstr>
      <vt:lpstr>The lawyer / director</vt:lpstr>
      <vt:lpstr>“Lawyers &amp; fools”</vt:lpstr>
      <vt:lpstr>Lawyer independence – the rule(s) </vt:lpstr>
      <vt:lpstr>groupthink </vt:lpstr>
      <vt:lpstr>Attorney-client privilege – The rule </vt:lpstr>
      <vt:lpstr>The multiple hats problem</vt:lpstr>
      <vt:lpstr>Conflicts – the rule</vt:lpstr>
      <vt:lpstr>Conflicts – the imputation rule</vt:lpstr>
      <vt:lpstr>Conflicts – what happens if…</vt:lpstr>
      <vt:lpstr>insurance</vt:lpstr>
      <vt:lpstr>Unworthy clients</vt:lpstr>
      <vt:lpstr>Lawyer-directors – mitigation </vt:lpstr>
      <vt:lpstr>Cash, check, charge, or…</vt:lpstr>
      <vt:lpstr>Cash, check, charge, or…</vt:lpstr>
      <vt:lpstr>Payment in equity – the rule </vt:lpstr>
      <vt:lpstr>Payment in equity – some other rules</vt:lpstr>
      <vt:lpstr>Payment in equity – tidbits</vt:lpstr>
      <vt:lpstr>Payment in equity – mitigation</vt:lpstr>
      <vt:lpstr>When things go wrong</vt:lpstr>
      <vt:lpstr>When things go wrong</vt:lpstr>
      <vt:lpstr>When things go wrong – rule step 1</vt:lpstr>
      <vt:lpstr>When things go wrong – rule step 2</vt:lpstr>
      <vt:lpstr>When things go wrong – rule step 3</vt:lpstr>
      <vt:lpstr>When things go wrong and you get fired </vt:lpstr>
      <vt:lpstr>When things go wrong – mitigation  </vt:lpstr>
      <vt:lpstr>PowerPoint Presentation</vt:lpstr>
      <vt:lpstr>PowerPoint Presentation</vt:lpstr>
    </vt:vector>
  </TitlesOfParts>
  <Company>Davis Graham &amp; Stubbs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Cortney Cuff</dc:creator>
  <cp:lastModifiedBy>Dana Collier Smith</cp:lastModifiedBy>
  <cp:revision>65</cp:revision>
  <cp:lastPrinted>2016-04-13T17:39:26Z</cp:lastPrinted>
  <dcterms:created xsi:type="dcterms:W3CDTF">2016-10-05T21:44:16Z</dcterms:created>
  <dcterms:modified xsi:type="dcterms:W3CDTF">2021-12-15T04:33:58Z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0x0101003F62CD2A70ADEF4B80FA765B63DA201B</vt:lpwstr>
  </property>
</Properties>
</file>